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11" r:id="rId2"/>
    <p:sldId id="256" r:id="rId3"/>
    <p:sldId id="304" r:id="rId4"/>
    <p:sldId id="297" r:id="rId5"/>
    <p:sldId id="287" r:id="rId6"/>
    <p:sldId id="265" r:id="rId7"/>
    <p:sldId id="258" r:id="rId8"/>
    <p:sldId id="259" r:id="rId9"/>
    <p:sldId id="260" r:id="rId10"/>
    <p:sldId id="261" r:id="rId11"/>
    <p:sldId id="263" r:id="rId12"/>
    <p:sldId id="262" r:id="rId13"/>
    <p:sldId id="271" r:id="rId14"/>
    <p:sldId id="264" r:id="rId15"/>
    <p:sldId id="270" r:id="rId16"/>
    <p:sldId id="268" r:id="rId17"/>
    <p:sldId id="269" r:id="rId18"/>
    <p:sldId id="296" r:id="rId19"/>
    <p:sldId id="294" r:id="rId20"/>
    <p:sldId id="283" r:id="rId21"/>
    <p:sldId id="266" r:id="rId22"/>
    <p:sldId id="280" r:id="rId23"/>
    <p:sldId id="273" r:id="rId24"/>
    <p:sldId id="274" r:id="rId25"/>
    <p:sldId id="275" r:id="rId26"/>
    <p:sldId id="276" r:id="rId27"/>
    <p:sldId id="277" r:id="rId28"/>
    <p:sldId id="278" r:id="rId29"/>
    <p:sldId id="312" r:id="rId30"/>
    <p:sldId id="282" r:id="rId31"/>
    <p:sldId id="281" r:id="rId32"/>
    <p:sldId id="289" r:id="rId33"/>
    <p:sldId id="295" r:id="rId34"/>
    <p:sldId id="298" r:id="rId35"/>
    <p:sldId id="299" r:id="rId36"/>
    <p:sldId id="300" r:id="rId37"/>
    <p:sldId id="284" r:id="rId38"/>
    <p:sldId id="301" r:id="rId39"/>
    <p:sldId id="313" r:id="rId40"/>
    <p:sldId id="302" r:id="rId41"/>
    <p:sldId id="306" r:id="rId42"/>
    <p:sldId id="285" r:id="rId43"/>
    <p:sldId id="303" r:id="rId44"/>
    <p:sldId id="308" r:id="rId45"/>
    <p:sldId id="307" r:id="rId46"/>
    <p:sldId id="286" r:id="rId47"/>
    <p:sldId id="305" r:id="rId48"/>
    <p:sldId id="309" r:id="rId49"/>
    <p:sldId id="310"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DEE1D2-985B-4D64-929A-175B3FF72214}">
          <p14:sldIdLst>
            <p14:sldId id="311"/>
            <p14:sldId id="256"/>
            <p14:sldId id="304"/>
            <p14:sldId id="297"/>
            <p14:sldId id="287"/>
            <p14:sldId id="265"/>
            <p14:sldId id="258"/>
            <p14:sldId id="259"/>
            <p14:sldId id="260"/>
            <p14:sldId id="261"/>
            <p14:sldId id="263"/>
            <p14:sldId id="262"/>
            <p14:sldId id="271"/>
            <p14:sldId id="264"/>
            <p14:sldId id="270"/>
            <p14:sldId id="268"/>
            <p14:sldId id="269"/>
            <p14:sldId id="296"/>
            <p14:sldId id="294"/>
            <p14:sldId id="283"/>
            <p14:sldId id="266"/>
            <p14:sldId id="280"/>
            <p14:sldId id="273"/>
            <p14:sldId id="274"/>
            <p14:sldId id="275"/>
            <p14:sldId id="276"/>
            <p14:sldId id="277"/>
            <p14:sldId id="278"/>
            <p14:sldId id="312"/>
            <p14:sldId id="282"/>
            <p14:sldId id="281"/>
            <p14:sldId id="289"/>
            <p14:sldId id="295"/>
            <p14:sldId id="298"/>
            <p14:sldId id="299"/>
            <p14:sldId id="300"/>
            <p14:sldId id="284"/>
            <p14:sldId id="301"/>
            <p14:sldId id="313"/>
            <p14:sldId id="302"/>
            <p14:sldId id="306"/>
            <p14:sldId id="285"/>
            <p14:sldId id="303"/>
            <p14:sldId id="308"/>
            <p14:sldId id="307"/>
            <p14:sldId id="286"/>
            <p14:sldId id="305"/>
            <p14:sldId id="309"/>
            <p14:sldId id="31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05" autoAdjust="0"/>
    <p:restoredTop sz="60709" autoAdjust="0"/>
  </p:normalViewPr>
  <p:slideViewPr>
    <p:cSldViewPr>
      <p:cViewPr varScale="1">
        <p:scale>
          <a:sx n="55" d="100"/>
          <a:sy n="55" d="100"/>
        </p:scale>
        <p:origin x="-227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solidFill>
                  <a:schemeClr val="bg1"/>
                </a:solidFill>
              </a:defRPr>
            </a:pPr>
            <a:r>
              <a:rPr lang="en-US" sz="1600" dirty="0">
                <a:solidFill>
                  <a:schemeClr val="bg1"/>
                </a:solidFill>
              </a:rPr>
              <a:t>Considered Leaving the Security Industry</a:t>
            </a:r>
          </a:p>
        </c:rich>
      </c:tx>
      <c:layout/>
      <c:overlay val="0"/>
    </c:title>
    <c:autoTitleDeleted val="0"/>
    <c:plotArea>
      <c:layout/>
      <c:pieChart>
        <c:varyColors val="1"/>
        <c:ser>
          <c:idx val="0"/>
          <c:order val="0"/>
          <c:tx>
            <c:strRef>
              <c:f>Sheet1!$B$1</c:f>
              <c:strCache>
                <c:ptCount val="1"/>
                <c:pt idx="0">
                  <c:v>Considered Leaving the Security Industry</c:v>
                </c:pt>
              </c:strCache>
            </c:strRef>
          </c:tx>
          <c:dLbls>
            <c:txPr>
              <a:bodyPr/>
              <a:lstStyle/>
              <a:p>
                <a:pPr>
                  <a:defRPr b="1"/>
                </a:pPr>
                <a:endParaRPr lang="en-US"/>
              </a:p>
            </c:txPr>
            <c:showLegendKey val="0"/>
            <c:showVal val="0"/>
            <c:showCatName val="0"/>
            <c:showSerName val="0"/>
            <c:showPercent val="1"/>
            <c:showBubbleSize val="0"/>
            <c:showLeaderLines val="1"/>
          </c:dLbls>
          <c:cat>
            <c:strRef>
              <c:f>Sheet1!$A$2:$A$4</c:f>
              <c:strCache>
                <c:ptCount val="3"/>
                <c:pt idx="0">
                  <c:v>Agree</c:v>
                </c:pt>
                <c:pt idx="1">
                  <c:v>Neutral</c:v>
                </c:pt>
                <c:pt idx="2">
                  <c:v>Disagree</c:v>
                </c:pt>
              </c:strCache>
            </c:strRef>
          </c:cat>
          <c:val>
            <c:numRef>
              <c:f>Sheet1!$B$2:$B$4</c:f>
              <c:numCache>
                <c:formatCode>General</c:formatCode>
                <c:ptCount val="3"/>
                <c:pt idx="0">
                  <c:v>172</c:v>
                </c:pt>
                <c:pt idx="1">
                  <c:v>62</c:v>
                </c:pt>
                <c:pt idx="2">
                  <c:v>162</c:v>
                </c:pt>
              </c:numCache>
            </c:numRef>
          </c:val>
        </c:ser>
        <c:dLbls>
          <c:showLegendKey val="0"/>
          <c:showVal val="0"/>
          <c:showCatName val="0"/>
          <c:showSerName val="0"/>
          <c:showPercent val="1"/>
          <c:showBubbleSize val="0"/>
          <c:showLeaderLines val="1"/>
        </c:dLbls>
        <c:firstSliceAng val="0"/>
      </c:pieChart>
    </c:plotArea>
    <c:legend>
      <c:legendPos val="t"/>
      <c:layout/>
      <c:overlay val="0"/>
      <c:txPr>
        <a:bodyPr/>
        <a:lstStyle/>
        <a:p>
          <a:pPr>
            <a:defRPr>
              <a:solidFill>
                <a:schemeClr val="bg1"/>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a:solidFill>
                <a:schemeClr val="bg1"/>
              </a:solidFill>
            </a:defRPr>
          </a:pPr>
          <a:endParaRPr lang="en-US"/>
        </a:p>
      </c:txPr>
    </c:title>
    <c:autoTitleDeleted val="0"/>
    <c:plotArea>
      <c:layout/>
      <c:pieChart>
        <c:varyColors val="1"/>
        <c:ser>
          <c:idx val="0"/>
          <c:order val="0"/>
          <c:tx>
            <c:strRef>
              <c:f>Sheet1!$B$1</c:f>
              <c:strCache>
                <c:ptCount val="1"/>
                <c:pt idx="0">
                  <c:v>My work is valuable to me</c:v>
                </c:pt>
              </c:strCache>
            </c:strRef>
          </c:tx>
          <c:dLbls>
            <c:dLbl>
              <c:idx val="2"/>
              <c:layout>
                <c:manualLayout>
                  <c:x val="0.10024835338978848"/>
                  <c:y val="0.10789504907574365"/>
                </c:manualLayout>
              </c:layout>
              <c:showLegendKey val="0"/>
              <c:showVal val="0"/>
              <c:showCatName val="0"/>
              <c:showSerName val="0"/>
              <c:showPercent val="1"/>
              <c:showBubbleSize val="0"/>
            </c:dLbl>
            <c:txPr>
              <a:bodyPr/>
              <a:lstStyle/>
              <a:p>
                <a:pPr>
                  <a:defRPr b="1"/>
                </a:pPr>
                <a:endParaRPr lang="en-US"/>
              </a:p>
            </c:txPr>
            <c:showLegendKey val="0"/>
            <c:showVal val="0"/>
            <c:showCatName val="0"/>
            <c:showSerName val="0"/>
            <c:showPercent val="1"/>
            <c:showBubbleSize val="0"/>
            <c:showLeaderLines val="1"/>
          </c:dLbls>
          <c:cat>
            <c:strRef>
              <c:f>Sheet1!$A$2:$A$4</c:f>
              <c:strCache>
                <c:ptCount val="3"/>
                <c:pt idx="0">
                  <c:v>Agree</c:v>
                </c:pt>
                <c:pt idx="1">
                  <c:v>Neutral</c:v>
                </c:pt>
                <c:pt idx="2">
                  <c:v>Disagree</c:v>
                </c:pt>
              </c:strCache>
            </c:strRef>
          </c:cat>
          <c:val>
            <c:numRef>
              <c:f>Sheet1!$B$2:$B$4</c:f>
              <c:numCache>
                <c:formatCode>General</c:formatCode>
                <c:ptCount val="3"/>
                <c:pt idx="0">
                  <c:v>354</c:v>
                </c:pt>
                <c:pt idx="1">
                  <c:v>31</c:v>
                </c:pt>
                <c:pt idx="2">
                  <c:v>12</c:v>
                </c:pt>
              </c:numCache>
            </c:numRef>
          </c:val>
        </c:ser>
        <c:dLbls>
          <c:showLegendKey val="0"/>
          <c:showVal val="0"/>
          <c:showCatName val="0"/>
          <c:showSerName val="0"/>
          <c:showPercent val="1"/>
          <c:showBubbleSize val="0"/>
          <c:showLeaderLines val="1"/>
        </c:dLbls>
        <c:firstSliceAng val="0"/>
      </c:pieChart>
    </c:plotArea>
    <c:legend>
      <c:legendPos val="t"/>
      <c:layout/>
      <c:overlay val="0"/>
      <c:txPr>
        <a:bodyPr/>
        <a:lstStyle/>
        <a:p>
          <a:pPr>
            <a:defRPr>
              <a:solidFill>
                <a:schemeClr val="bg1"/>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3BF3E0-271A-42CB-BECF-3C10ABF79365}" type="datetimeFigureOut">
              <a:rPr lang="en-US" smtClean="0"/>
              <a:t>4/18/2013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EE0F05-AC1D-4423-ABFD-5F1AC4E91844}" type="slidenum">
              <a:rPr lang="en-US" smtClean="0"/>
              <a:t>‹#›</a:t>
            </a:fld>
            <a:endParaRPr lang="en-US"/>
          </a:p>
        </p:txBody>
      </p:sp>
    </p:spTree>
    <p:extLst>
      <p:ext uri="{BB962C8B-B14F-4D97-AF65-F5344CB8AC3E}">
        <p14:creationId xmlns:p14="http://schemas.microsoft.com/office/powerpoint/2010/main" val="3334512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7</a:t>
            </a:fld>
            <a:endParaRPr lang="en-US"/>
          </a:p>
        </p:txBody>
      </p:sp>
    </p:spTree>
    <p:extLst>
      <p:ext uri="{BB962C8B-B14F-4D97-AF65-F5344CB8AC3E}">
        <p14:creationId xmlns:p14="http://schemas.microsoft.com/office/powerpoint/2010/main" val="252394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38</a:t>
            </a:fld>
            <a:endParaRPr lang="en-US"/>
          </a:p>
        </p:txBody>
      </p:sp>
    </p:spTree>
    <p:extLst>
      <p:ext uri="{BB962C8B-B14F-4D97-AF65-F5344CB8AC3E}">
        <p14:creationId xmlns:p14="http://schemas.microsoft.com/office/powerpoint/2010/main" val="1165716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48</a:t>
            </a:fld>
            <a:endParaRPr lang="en-US"/>
          </a:p>
        </p:txBody>
      </p:sp>
    </p:spTree>
    <p:extLst>
      <p:ext uri="{BB962C8B-B14F-4D97-AF65-F5344CB8AC3E}">
        <p14:creationId xmlns:p14="http://schemas.microsoft.com/office/powerpoint/2010/main" val="2579412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49</a:t>
            </a:fld>
            <a:endParaRPr lang="en-US"/>
          </a:p>
        </p:txBody>
      </p:sp>
    </p:spTree>
    <p:extLst>
      <p:ext uri="{BB962C8B-B14F-4D97-AF65-F5344CB8AC3E}">
        <p14:creationId xmlns:p14="http://schemas.microsoft.com/office/powerpoint/2010/main" val="257941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13</a:t>
            </a:fld>
            <a:endParaRPr lang="en-US"/>
          </a:p>
        </p:txBody>
      </p:sp>
    </p:spTree>
    <p:extLst>
      <p:ext uri="{BB962C8B-B14F-4D97-AF65-F5344CB8AC3E}">
        <p14:creationId xmlns:p14="http://schemas.microsoft.com/office/powerpoint/2010/main" val="37585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parallels to characteristics of Info</a:t>
            </a:r>
            <a:r>
              <a:rPr lang="en-US" baseline="0" dirty="0" smtClean="0"/>
              <a:t> security and IT professionals…  </a:t>
            </a:r>
          </a:p>
          <a:p>
            <a:r>
              <a:rPr lang="en-US" baseline="0" dirty="0" smtClean="0"/>
              <a:t>Draw parallels to the “A” players on the team, not the “C” players…  This is one reason why Management needs to pay attention.</a:t>
            </a:r>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18</a:t>
            </a:fld>
            <a:endParaRPr lang="en-US"/>
          </a:p>
        </p:txBody>
      </p:sp>
    </p:spTree>
    <p:extLst>
      <p:ext uri="{BB962C8B-B14F-4D97-AF65-F5344CB8AC3E}">
        <p14:creationId xmlns:p14="http://schemas.microsoft.com/office/powerpoint/2010/main" val="406965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 numbers:</a:t>
            </a:r>
          </a:p>
          <a:p>
            <a:endParaRPr lang="en-US" dirty="0" smtClean="0"/>
          </a:p>
          <a:p>
            <a:r>
              <a:rPr lang="en-US" dirty="0" smtClean="0"/>
              <a:t>207 IT Administrators in the US.</a:t>
            </a:r>
            <a:r>
              <a:rPr lang="en-US" baseline="0" dirty="0" smtClean="0"/>
              <a:t>  </a:t>
            </a:r>
          </a:p>
          <a:p>
            <a:r>
              <a:rPr lang="en-US" baseline="0" dirty="0" smtClean="0"/>
              <a:t>67% in 2012 and 57% in 2013 considered leaving their job due to workplace stress.  We’re getting better, right????  </a:t>
            </a:r>
            <a:r>
              <a:rPr lang="en-US" baseline="0" dirty="0" err="1" smtClean="0"/>
              <a:t>Uhhhh</a:t>
            </a:r>
            <a:r>
              <a:rPr lang="en-US" baseline="0" dirty="0" smtClean="0"/>
              <a:t>…</a:t>
            </a:r>
          </a:p>
          <a:p>
            <a:r>
              <a:rPr lang="en-US" baseline="0" dirty="0" smtClean="0"/>
              <a:t>Nearly 33% of those surveyed work more than 8 hours of overtime to keep on top of their workload.</a:t>
            </a:r>
          </a:p>
          <a:p>
            <a:r>
              <a:rPr lang="en-US" baseline="0" dirty="0" smtClean="0"/>
              <a:t>21% have suffered stress-related health issues, compared to 20% from 2012</a:t>
            </a:r>
          </a:p>
          <a:p>
            <a:endParaRPr lang="en-US" baseline="0" dirty="0" smtClean="0"/>
          </a:p>
          <a:p>
            <a:r>
              <a:rPr lang="en-US" baseline="0" dirty="0" smtClean="0"/>
              <a:t>206 IT Administrators in UK.</a:t>
            </a:r>
          </a:p>
          <a:p>
            <a:r>
              <a:rPr lang="en-US" baseline="0" dirty="0" smtClean="0"/>
              <a:t>69% in 2012 and 73% in 2013 considered leaving their job due to workplace stress.  </a:t>
            </a:r>
          </a:p>
          <a:p>
            <a:r>
              <a:rPr lang="en-US" baseline="0" dirty="0" smtClean="0"/>
              <a:t>49% of respondents are working 6 or more hours of overtime per week to keep on top of their workload.</a:t>
            </a:r>
          </a:p>
          <a:p>
            <a:r>
              <a:rPr lang="en-US" baseline="0" dirty="0" smtClean="0"/>
              <a:t>18% have suffered stress-related health issues, which is actually down from 2012 (29%)</a:t>
            </a:r>
          </a:p>
          <a:p>
            <a:r>
              <a:rPr lang="en-US" baseline="0" dirty="0" smtClean="0"/>
              <a:t>Top three sources of stress?  Management, tight deadlines, and lack of budget.</a:t>
            </a:r>
          </a:p>
          <a:p>
            <a:endParaRPr lang="en-US" baseline="0" dirty="0" smtClean="0"/>
          </a:p>
          <a:p>
            <a:endParaRPr lang="en-US" baseline="0" dirty="0" smtClean="0"/>
          </a:p>
          <a:p>
            <a:r>
              <a:rPr lang="en-US" baseline="0" dirty="0" smtClean="0"/>
              <a:t>The point here is that this extends beyond the pure play information security practitioner and encompasses IT practitioners in general.</a:t>
            </a:r>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19</a:t>
            </a:fld>
            <a:endParaRPr lang="en-US"/>
          </a:p>
        </p:txBody>
      </p:sp>
    </p:spTree>
    <p:extLst>
      <p:ext uri="{BB962C8B-B14F-4D97-AF65-F5344CB8AC3E}">
        <p14:creationId xmlns:p14="http://schemas.microsoft.com/office/powerpoint/2010/main" val="2416139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organizational perspective, workload</a:t>
            </a:r>
            <a:r>
              <a:rPr lang="en-US" baseline="0" dirty="0" smtClean="0"/>
              <a:t> means productivity.  From the individual’s perspective, workload means time and energy.  It is this dissonance of perspectives that make finding a compromise a fundamental challenge in many organizations today.  In the quest for increased productivity, the organization can push people beyond what they can sustain.</a:t>
            </a:r>
          </a:p>
          <a:p>
            <a:endParaRPr lang="en-US" baseline="0" dirty="0" smtClean="0"/>
          </a:p>
          <a:p>
            <a:r>
              <a:rPr lang="en-US" baseline="0" dirty="0" smtClean="0"/>
              <a:t>In addition, while organizations seek to become more productive through better design and automation, this goal is not realized as often as it is believed.  Productivity is more often achieved because the employees work harder and longer, not because an intelligent system has increased productivity.  Work becomes more complex and more intense.  We are monitoring firewall logs and chasing down regulatory artifacts.  We are patching systems and remaining accountable to uptime quotas.  We are expected to respond to every port scan of our network yet maintain a portfolio of projects.  Pressure increases. Personal time is sacrificed.  The productivity gains are smoke and mirrors and temporary in nature.  Something has to give.</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23</a:t>
            </a:fld>
            <a:endParaRPr lang="en-US"/>
          </a:p>
        </p:txBody>
      </p:sp>
    </p:spTree>
    <p:extLst>
      <p:ext uri="{BB962C8B-B14F-4D97-AF65-F5344CB8AC3E}">
        <p14:creationId xmlns:p14="http://schemas.microsoft.com/office/powerpoint/2010/main" val="14757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security professionals are geeks.  Our capacity to set priorities for our own workload is fundamental to our well-being.  However, many of us have a difficult time knowing what each day has in store for us.  Part of this is the nature of our profession</a:t>
            </a:r>
            <a:r>
              <a:rPr lang="en-US" baseline="0" dirty="0" smtClean="0"/>
              <a:t>, but part of it is overlapped with work overload.  When people do not feel they have control over important aspects of their work, it is not a question of empowerment over their ability to analytically solve problems; rather, whether the control structures and the organization will support their creative problem solving methods.</a:t>
            </a:r>
          </a:p>
          <a:p>
            <a:endParaRPr lang="en-US" baseline="0" dirty="0" smtClean="0"/>
          </a:p>
          <a:p>
            <a:r>
              <a:rPr lang="en-US" baseline="0" dirty="0" smtClean="0"/>
              <a:t>In organizations that are perceived to be filled by micromanaging tendencies, security professionals may perceive the practice as an inherent lack of trust as the micromanagement deny the professional the ability to exercise their professional judgment.  Sometimes this is accurate; however, this is not always the case.  Management may be under short term pressures, including financial cost controls or organizationally trying to change the central culture.  </a:t>
            </a:r>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24</a:t>
            </a:fld>
            <a:endParaRPr lang="en-US"/>
          </a:p>
        </p:txBody>
      </p:sp>
    </p:spTree>
    <p:extLst>
      <p:ext uri="{BB962C8B-B14F-4D97-AF65-F5344CB8AC3E}">
        <p14:creationId xmlns:p14="http://schemas.microsoft.com/office/powerpoint/2010/main" val="213544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think of the organizational</a:t>
            </a:r>
            <a:r>
              <a:rPr lang="en-US" baseline="0" dirty="0" smtClean="0"/>
              <a:t> context since the dot com bubble, you may notice how most organizations are trying to do more with less.  Insufficient reward is both material and intrinsic in nature.  From the material perspective, money is tight unless it is directly producing revenue for the organization.  Executives are asking people to take pay cuts to keep their jobs, forgoing bonus allocations, and otherwise redacting many of the benefits that their employees have become accustomed to.  Employees have been taking their lumps in the short term with the expectation that over the long term they will be rewarded justly for their sacrifices.  This is no longer happening.  Companies are swinging the hatchet, promoting fewer people, and plateauing raises and merit increases.  While materialistically, our rewards may be getting trimmed, more concerning is the intrinsic benefits that our jobs used to provide.</a:t>
            </a:r>
          </a:p>
          <a:p>
            <a:endParaRPr lang="en-US" baseline="0" dirty="0" smtClean="0"/>
          </a:p>
          <a:p>
            <a:r>
              <a:rPr lang="en-US" baseline="0" dirty="0" smtClean="0"/>
              <a:t>The most recent example that has received a ton of publicity is Yahoo’s CEO Marissa Mayer and her decision to end telecommuting arrangements.  While the </a:t>
            </a:r>
            <a:r>
              <a:rPr lang="en-US" baseline="0" dirty="0" err="1" smtClean="0"/>
              <a:t>occassional</a:t>
            </a:r>
            <a:r>
              <a:rPr lang="en-US" baseline="0" dirty="0" smtClean="0"/>
              <a:t> telecommuting is still </a:t>
            </a:r>
            <a:r>
              <a:rPr lang="en-US" baseline="0" dirty="0" err="1" smtClean="0"/>
              <a:t>alledgedly</a:t>
            </a:r>
            <a:r>
              <a:rPr lang="en-US" baseline="0" dirty="0" smtClean="0"/>
              <a:t> acceptable, work from home arrangements will not be allowed.  Time will tell how the long-term impact will affect the morale and the culture amongst their Yahoos (as the arrangement is due to be implemented in June), but with some areas of our country experiencing negative unemployment, this was a very risky decision given alternatives.  If you are truly satisfied at your job, you are focused on the work, not the rewards. </a:t>
            </a:r>
          </a:p>
        </p:txBody>
      </p:sp>
      <p:sp>
        <p:nvSpPr>
          <p:cNvPr id="4" name="Slide Number Placeholder 3"/>
          <p:cNvSpPr>
            <a:spLocks noGrp="1"/>
          </p:cNvSpPr>
          <p:nvPr>
            <p:ph type="sldNum" sz="quarter" idx="10"/>
          </p:nvPr>
        </p:nvSpPr>
        <p:spPr/>
        <p:txBody>
          <a:bodyPr/>
          <a:lstStyle/>
          <a:p>
            <a:fld id="{8FEE0F05-AC1D-4423-ABFD-5F1AC4E91844}" type="slidenum">
              <a:rPr lang="en-US" smtClean="0"/>
              <a:t>25</a:t>
            </a:fld>
            <a:endParaRPr lang="en-US"/>
          </a:p>
        </p:txBody>
      </p:sp>
    </p:spTree>
    <p:extLst>
      <p:ext uri="{BB962C8B-B14F-4D97-AF65-F5344CB8AC3E}">
        <p14:creationId xmlns:p14="http://schemas.microsoft.com/office/powerpoint/2010/main" val="107434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a:t>
            </a:r>
            <a:r>
              <a:rPr lang="en-US" baseline="0" dirty="0" smtClean="0"/>
              <a:t> examine the effects of a rumored layoff, a number of things can be observed that erode the community within the organization.  Trust amongst peers and colleagues is diminished both directly and indirectly.  When this happens, a breakdown of community occurs.  Consider the notion that </a:t>
            </a:r>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26</a:t>
            </a:fld>
            <a:endParaRPr lang="en-US"/>
          </a:p>
        </p:txBody>
      </p:sp>
    </p:spTree>
    <p:extLst>
      <p:ext uri="{BB962C8B-B14F-4D97-AF65-F5344CB8AC3E}">
        <p14:creationId xmlns:p14="http://schemas.microsoft.com/office/powerpoint/2010/main" val="500422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E0F05-AC1D-4423-ABFD-5F1AC4E91844}" type="slidenum">
              <a:rPr lang="en-US" smtClean="0"/>
              <a:t>29</a:t>
            </a:fld>
            <a:endParaRPr lang="en-US"/>
          </a:p>
        </p:txBody>
      </p:sp>
    </p:spTree>
    <p:extLst>
      <p:ext uri="{BB962C8B-B14F-4D97-AF65-F5344CB8AC3E}">
        <p14:creationId xmlns:p14="http://schemas.microsoft.com/office/powerpoint/2010/main" val="40696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232852-1454-40D7-B0B7-2FC2452DF25E}" type="datetimeFigureOut">
              <a:rPr lang="en-US" smtClean="0"/>
              <a:t>4/18/2013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2768938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232852-1454-40D7-B0B7-2FC2452DF25E}" type="datetimeFigureOut">
              <a:rPr lang="en-US" smtClean="0"/>
              <a:t>4/18/2013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2378015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232852-1454-40D7-B0B7-2FC2452DF25E}" type="datetimeFigureOut">
              <a:rPr lang="en-US" smtClean="0"/>
              <a:t>4/18/2013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484244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232852-1454-40D7-B0B7-2FC2452DF25E}" type="datetimeFigureOut">
              <a:rPr lang="en-US" smtClean="0"/>
              <a:t>4/18/2013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111035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232852-1454-40D7-B0B7-2FC2452DF25E}" type="datetimeFigureOut">
              <a:rPr lang="en-US" smtClean="0"/>
              <a:t>4/18/2013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343092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232852-1454-40D7-B0B7-2FC2452DF25E}" type="datetimeFigureOut">
              <a:rPr lang="en-US" smtClean="0"/>
              <a:t>4/18/2013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4219081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232852-1454-40D7-B0B7-2FC2452DF25E}" type="datetimeFigureOut">
              <a:rPr lang="en-US" smtClean="0"/>
              <a:t>4/18/2013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1023796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232852-1454-40D7-B0B7-2FC2452DF25E}" type="datetimeFigureOut">
              <a:rPr lang="en-US" smtClean="0"/>
              <a:t>4/18/2013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2563795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32852-1454-40D7-B0B7-2FC2452DF25E}" type="datetimeFigureOut">
              <a:rPr lang="en-US" smtClean="0"/>
              <a:t>4/18/2013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4111197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232852-1454-40D7-B0B7-2FC2452DF25E}" type="datetimeFigureOut">
              <a:rPr lang="en-US" smtClean="0"/>
              <a:t>4/18/2013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1378429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232852-1454-40D7-B0B7-2FC2452DF25E}" type="datetimeFigureOut">
              <a:rPr lang="en-US" smtClean="0"/>
              <a:t>4/18/2013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210F5F-F962-41DE-B85E-9FDC2D031B64}" type="slidenum">
              <a:rPr lang="en-US" smtClean="0"/>
              <a:t>‹#›</a:t>
            </a:fld>
            <a:endParaRPr lang="en-US"/>
          </a:p>
        </p:txBody>
      </p:sp>
    </p:spTree>
    <p:extLst>
      <p:ext uri="{BB962C8B-B14F-4D97-AF65-F5344CB8AC3E}">
        <p14:creationId xmlns:p14="http://schemas.microsoft.com/office/powerpoint/2010/main" val="44273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32852-1454-40D7-B0B7-2FC2452DF25E}" type="datetimeFigureOut">
              <a:rPr lang="en-US" smtClean="0"/>
              <a:t>4/18/2013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10F5F-F962-41DE-B85E-9FDC2D031B64}" type="slidenum">
              <a:rPr lang="en-US" smtClean="0"/>
              <a:t>‹#›</a:t>
            </a:fld>
            <a:endParaRPr lang="en-US"/>
          </a:p>
        </p:txBody>
      </p:sp>
    </p:spTree>
    <p:extLst>
      <p:ext uri="{BB962C8B-B14F-4D97-AF65-F5344CB8AC3E}">
        <p14:creationId xmlns:p14="http://schemas.microsoft.com/office/powerpoint/2010/main" val="303804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g"/><Relationship Id="rId4" Type="http://schemas.openxmlformats.org/officeDocument/2006/relationships/image" Target="../media/image51.jpg"/></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28600"/>
            <a:ext cx="9348262" cy="4495800"/>
          </a:xfrm>
          <a:effectLst>
            <a:outerShdw blurRad="50800" dist="38100" dir="5400000" algn="t" rotWithShape="0">
              <a:prstClr val="black">
                <a:alpha val="40000"/>
              </a:prstClr>
            </a:outerShdw>
          </a:effectLst>
        </p:spPr>
      </p:pic>
      <p:sp>
        <p:nvSpPr>
          <p:cNvPr id="5" name="TextBox 4"/>
          <p:cNvSpPr txBox="1"/>
          <p:nvPr/>
        </p:nvSpPr>
        <p:spPr>
          <a:xfrm>
            <a:off x="304800" y="5029200"/>
            <a:ext cx="8572731" cy="1015663"/>
          </a:xfrm>
          <a:prstGeom prst="rect">
            <a:avLst/>
          </a:prstGeom>
          <a:noFill/>
        </p:spPr>
        <p:txBody>
          <a:bodyPr wrap="none" rtlCol="0">
            <a:spAutoFit/>
          </a:bodyPr>
          <a:lstStyle/>
          <a:p>
            <a:pPr algn="ctr"/>
            <a:r>
              <a:rPr lang="en-US" sz="6000" dirty="0" smtClean="0"/>
              <a:t>Wow, am I glad to be here!</a:t>
            </a:r>
            <a:endParaRPr lang="en-US" sz="6000" dirty="0"/>
          </a:p>
        </p:txBody>
      </p:sp>
    </p:spTree>
    <p:extLst>
      <p:ext uri="{BB962C8B-B14F-4D97-AF65-F5344CB8AC3E}">
        <p14:creationId xmlns:p14="http://schemas.microsoft.com/office/powerpoint/2010/main" val="2031451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457200" y="274638"/>
            <a:ext cx="8229600" cy="1143000"/>
          </a:xfrm>
        </p:spPr>
        <p:txBody>
          <a:bodyPr/>
          <a:lstStyle/>
          <a:p>
            <a:r>
              <a:rPr lang="en-US" dirty="0" smtClean="0">
                <a:solidFill>
                  <a:schemeClr val="bg1"/>
                </a:solidFill>
              </a:rPr>
              <a:t>What do we mean by burnout?</a:t>
            </a:r>
            <a:endParaRPr lang="en-US" dirty="0">
              <a:solidFill>
                <a:schemeClr val="bg1"/>
              </a:solidFill>
            </a:endParaRPr>
          </a:p>
        </p:txBody>
      </p:sp>
    </p:spTree>
    <p:extLst>
      <p:ext uri="{BB962C8B-B14F-4D97-AF65-F5344CB8AC3E}">
        <p14:creationId xmlns:p14="http://schemas.microsoft.com/office/powerpoint/2010/main" val="455873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
        <p:nvSpPr>
          <p:cNvPr id="6" name="Rectangle 5"/>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562600" y="3657600"/>
            <a:ext cx="3352800" cy="2308324"/>
          </a:xfrm>
          <a:prstGeom prst="rect">
            <a:avLst/>
          </a:prstGeom>
          <a:noFill/>
        </p:spPr>
        <p:txBody>
          <a:bodyPr wrap="square" rtlCol="0">
            <a:spAutoFit/>
          </a:bodyPr>
          <a:lstStyle/>
          <a:p>
            <a:r>
              <a:rPr lang="en-US" sz="1200" dirty="0" smtClean="0"/>
              <a:t>“</a:t>
            </a:r>
            <a:r>
              <a:rPr lang="en-US" sz="1200" dirty="0" smtClean="0">
                <a:solidFill>
                  <a:srgbClr val="FF0000"/>
                </a:solidFill>
              </a:rPr>
              <a:t>I </a:t>
            </a:r>
            <a:r>
              <a:rPr lang="en-US" sz="1200" dirty="0">
                <a:solidFill>
                  <a:srgbClr val="FF0000"/>
                </a:solidFill>
              </a:rPr>
              <a:t>have it good, very good, and I'm grateful, but since the age of seven, I've become hateful towards all humans in general</a:t>
            </a:r>
            <a:r>
              <a:rPr lang="en-US" sz="1200" dirty="0"/>
              <a:t>.</a:t>
            </a:r>
            <a:r>
              <a:rPr lang="en-US" sz="1200" dirty="0">
                <a:solidFill>
                  <a:schemeClr val="bg1"/>
                </a:solidFill>
              </a:rPr>
              <a:t> </a:t>
            </a:r>
            <a:r>
              <a:rPr lang="en-US" sz="1200" dirty="0"/>
              <a:t>Only because it seems so easy for people to get along and have empathy. Only because I love and feel sorry for people too much I guess. Thank you all from the pit of my burning, nauseous stomach for your letters and concern during the past years. I'm too much of an erratic, moody, baby!</a:t>
            </a:r>
            <a:r>
              <a:rPr lang="en-US" sz="1200" dirty="0">
                <a:solidFill>
                  <a:schemeClr val="bg1"/>
                </a:solidFill>
              </a:rPr>
              <a:t> </a:t>
            </a:r>
            <a:r>
              <a:rPr lang="en-US" sz="1200" dirty="0">
                <a:solidFill>
                  <a:srgbClr val="FF0000"/>
                </a:solidFill>
              </a:rPr>
              <a:t>I don't have the passion anymore, and so remember, it's better to burn out then to fade away</a:t>
            </a:r>
            <a:r>
              <a:rPr lang="en-US" sz="1200" dirty="0"/>
              <a:t>. Peace, Love, Empathy. </a:t>
            </a:r>
            <a:r>
              <a:rPr lang="en-US" sz="1200" dirty="0" smtClean="0"/>
              <a:t>Kurt </a:t>
            </a:r>
            <a:r>
              <a:rPr lang="en-US" sz="1200" dirty="0"/>
              <a:t>Cobain</a:t>
            </a:r>
            <a:r>
              <a:rPr lang="en-US" sz="1200" dirty="0" smtClean="0"/>
              <a:t>.”</a:t>
            </a:r>
            <a:endParaRPr lang="en-US" sz="1200" dirty="0"/>
          </a:p>
        </p:txBody>
      </p:sp>
    </p:spTree>
    <p:extLst>
      <p:ext uri="{BB962C8B-B14F-4D97-AF65-F5344CB8AC3E}">
        <p14:creationId xmlns:p14="http://schemas.microsoft.com/office/powerpoint/2010/main" val="3776393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
        <p:nvSpPr>
          <p:cNvPr id="5" name="TextBox 4"/>
          <p:cNvSpPr txBox="1"/>
          <p:nvPr/>
        </p:nvSpPr>
        <p:spPr>
          <a:xfrm>
            <a:off x="5562600" y="3657600"/>
            <a:ext cx="3352800" cy="2308324"/>
          </a:xfrm>
          <a:prstGeom prst="rect">
            <a:avLst/>
          </a:prstGeom>
          <a:noFill/>
        </p:spPr>
        <p:txBody>
          <a:bodyPr wrap="square" rtlCol="0">
            <a:spAutoFit/>
          </a:bodyPr>
          <a:lstStyle/>
          <a:p>
            <a:r>
              <a:rPr lang="en-US" sz="1200" dirty="0" smtClean="0">
                <a:solidFill>
                  <a:schemeClr val="bg1"/>
                </a:solidFill>
              </a:rPr>
              <a:t>“</a:t>
            </a:r>
            <a:r>
              <a:rPr lang="en-US" sz="1200" dirty="0" smtClean="0">
                <a:solidFill>
                  <a:srgbClr val="FF0000"/>
                </a:solidFill>
              </a:rPr>
              <a:t>I </a:t>
            </a:r>
            <a:r>
              <a:rPr lang="en-US" sz="1200" dirty="0">
                <a:solidFill>
                  <a:srgbClr val="FF0000"/>
                </a:solidFill>
              </a:rPr>
              <a:t>have it good, very good, and I'm grateful, but since the age of seven, I've become hateful towards all humans in general</a:t>
            </a:r>
            <a:r>
              <a:rPr lang="en-US" sz="1200" dirty="0">
                <a:solidFill>
                  <a:schemeClr val="bg1"/>
                </a:solidFill>
              </a:rPr>
              <a:t>. Only because it seems so easy for people to get along and have empathy. Only because I love and feel sorry for people too much I guess. Thank you all from the pit of my burning, nauseous stomach for your letters and concern during the past years. I'm too much of an erratic, moody, baby! </a:t>
            </a:r>
            <a:r>
              <a:rPr lang="en-US" sz="1200" dirty="0">
                <a:solidFill>
                  <a:srgbClr val="FF0000"/>
                </a:solidFill>
              </a:rPr>
              <a:t>I don't have the passion anymore, and so remember, it's better to burn out then to fade away</a:t>
            </a:r>
            <a:r>
              <a:rPr lang="en-US" sz="1200" dirty="0">
                <a:solidFill>
                  <a:schemeClr val="bg1"/>
                </a:solidFill>
              </a:rPr>
              <a:t>. Peace, Love, Empathy. </a:t>
            </a:r>
            <a:r>
              <a:rPr lang="en-US" sz="1200" dirty="0" smtClean="0">
                <a:solidFill>
                  <a:schemeClr val="bg1"/>
                </a:solidFill>
              </a:rPr>
              <a:t>Kurt </a:t>
            </a:r>
            <a:r>
              <a:rPr lang="en-US" sz="1200" dirty="0">
                <a:solidFill>
                  <a:schemeClr val="bg1"/>
                </a:solidFill>
              </a:rPr>
              <a:t>Cobain</a:t>
            </a:r>
            <a:r>
              <a:rPr lang="en-US" sz="1200" dirty="0" smtClean="0">
                <a:solidFill>
                  <a:schemeClr val="bg1"/>
                </a:solidFill>
              </a:rPr>
              <a:t>.”</a:t>
            </a:r>
            <a:endParaRPr lang="en-US" sz="1200" dirty="0">
              <a:solidFill>
                <a:schemeClr val="bg1"/>
              </a:solidFill>
            </a:endParaRPr>
          </a:p>
        </p:txBody>
      </p:sp>
    </p:spTree>
    <p:extLst>
      <p:ext uri="{BB962C8B-B14F-4D97-AF65-F5344CB8AC3E}">
        <p14:creationId xmlns:p14="http://schemas.microsoft.com/office/powerpoint/2010/main" val="1296587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We’re Here to Help, But…</a:t>
            </a:r>
            <a:endParaRPr lang="en-US" dirty="0">
              <a:solidFill>
                <a:schemeClr val="bg1"/>
              </a:solidFill>
            </a:endParaRPr>
          </a:p>
        </p:txBody>
      </p:sp>
      <p:sp>
        <p:nvSpPr>
          <p:cNvPr id="3" name="Content Placeholder 2"/>
          <p:cNvSpPr>
            <a:spLocks noGrp="1"/>
          </p:cNvSpPr>
          <p:nvPr>
            <p:ph idx="1"/>
          </p:nvPr>
        </p:nvSpPr>
        <p:spPr/>
        <p:txBody>
          <a:bodyPr>
            <a:normAutofit/>
          </a:bodyPr>
          <a:lstStyle/>
          <a:p>
            <a:pPr marL="457200" indent="-457200">
              <a:lnSpc>
                <a:spcPct val="95000"/>
              </a:lnSpc>
              <a:spcBef>
                <a:spcPct val="0"/>
              </a:spcBef>
            </a:pPr>
            <a:r>
              <a:rPr lang="en-US" dirty="0">
                <a:solidFill>
                  <a:schemeClr val="bg1"/>
                </a:solidFill>
                <a:latin typeface="Arial" charset="0"/>
              </a:rPr>
              <a:t>Moral support, yes.</a:t>
            </a:r>
            <a:endParaRPr lang="en-US" dirty="0">
              <a:solidFill>
                <a:schemeClr val="bg1"/>
              </a:solidFill>
            </a:endParaRPr>
          </a:p>
          <a:p>
            <a:pPr marL="457200" indent="-457200">
              <a:lnSpc>
                <a:spcPct val="95000"/>
              </a:lnSpc>
              <a:spcBef>
                <a:spcPct val="0"/>
              </a:spcBef>
            </a:pPr>
            <a:endParaRPr lang="en-US" dirty="0">
              <a:solidFill>
                <a:schemeClr val="bg1"/>
              </a:solidFill>
              <a:latin typeface="Arial" charset="0"/>
            </a:endParaRPr>
          </a:p>
          <a:p>
            <a:pPr marL="457200" indent="-457200">
              <a:lnSpc>
                <a:spcPct val="95000"/>
              </a:lnSpc>
              <a:spcBef>
                <a:spcPct val="0"/>
              </a:spcBef>
            </a:pPr>
            <a:r>
              <a:rPr lang="en-US" dirty="0">
                <a:solidFill>
                  <a:schemeClr val="bg1"/>
                </a:solidFill>
                <a:latin typeface="Arial" charset="0"/>
              </a:rPr>
              <a:t>Clinical support, no.</a:t>
            </a:r>
          </a:p>
          <a:p>
            <a:pPr marL="749808" lvl="1" indent="-457200">
              <a:lnSpc>
                <a:spcPct val="95000"/>
              </a:lnSpc>
              <a:spcBef>
                <a:spcPct val="0"/>
              </a:spcBef>
            </a:pPr>
            <a:r>
              <a:rPr lang="en-US" dirty="0">
                <a:solidFill>
                  <a:schemeClr val="bg1"/>
                </a:solidFill>
                <a:latin typeface="Arial" charset="0"/>
              </a:rPr>
              <a:t>We are not therapists or counselors.</a:t>
            </a:r>
            <a:endParaRPr lang="en-US" dirty="0">
              <a:solidFill>
                <a:schemeClr val="bg1"/>
              </a:solidFill>
            </a:endParaRPr>
          </a:p>
          <a:p>
            <a:pPr marL="457200" indent="-457200">
              <a:lnSpc>
                <a:spcPct val="95000"/>
              </a:lnSpc>
              <a:spcBef>
                <a:spcPct val="0"/>
              </a:spcBef>
            </a:pPr>
            <a:endParaRPr lang="en-US" dirty="0">
              <a:solidFill>
                <a:schemeClr val="bg1"/>
              </a:solidFill>
              <a:latin typeface="Arial" charset="0"/>
            </a:endParaRPr>
          </a:p>
          <a:p>
            <a:pPr marL="457200" indent="-457200">
              <a:lnSpc>
                <a:spcPct val="95000"/>
              </a:lnSpc>
              <a:spcBef>
                <a:spcPct val="0"/>
              </a:spcBef>
            </a:pPr>
            <a:r>
              <a:rPr lang="en-US" dirty="0">
                <a:solidFill>
                  <a:schemeClr val="bg1"/>
                </a:solidFill>
                <a:latin typeface="Arial" charset="0"/>
              </a:rPr>
              <a:t>The psychologists on the team are not your psychologists.</a:t>
            </a:r>
            <a:endParaRPr lang="en-US" dirty="0">
              <a:solidFill>
                <a:schemeClr val="bg1"/>
              </a:solidFill>
            </a:endParaRPr>
          </a:p>
          <a:p>
            <a:pPr marL="457200" indent="-457200">
              <a:lnSpc>
                <a:spcPct val="95000"/>
              </a:lnSpc>
              <a:spcBef>
                <a:spcPct val="0"/>
              </a:spcBef>
            </a:pPr>
            <a:endParaRPr lang="en-US" dirty="0">
              <a:solidFill>
                <a:schemeClr val="bg1"/>
              </a:solidFill>
              <a:latin typeface="Arial" charset="0"/>
            </a:endParaRPr>
          </a:p>
          <a:p>
            <a:pPr marL="457200" indent="-457200">
              <a:lnSpc>
                <a:spcPct val="95000"/>
              </a:lnSpc>
              <a:spcBef>
                <a:spcPct val="0"/>
              </a:spcBef>
            </a:pPr>
            <a:r>
              <a:rPr lang="en-US" dirty="0">
                <a:solidFill>
                  <a:schemeClr val="bg1"/>
                </a:solidFill>
                <a:latin typeface="Arial" charset="0"/>
              </a:rPr>
              <a:t>We aren't even qualified bartenders.</a:t>
            </a: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3830176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Clinical Definition of Burnout</a:t>
            </a:r>
            <a:endParaRPr lang="en-US" dirty="0">
              <a:solidFill>
                <a:schemeClr val="bg1"/>
              </a:solidFill>
            </a:endParaRPr>
          </a:p>
        </p:txBody>
      </p:sp>
      <p:sp>
        <p:nvSpPr>
          <p:cNvPr id="3" name="Content Placeholder 2"/>
          <p:cNvSpPr>
            <a:spLocks noGrp="1"/>
          </p:cNvSpPr>
          <p:nvPr>
            <p:ph idx="1"/>
          </p:nvPr>
        </p:nvSpPr>
        <p:spPr/>
        <p:txBody>
          <a:bodyPr/>
          <a:lstStyle/>
          <a:p>
            <a:pPr marL="0" indent="0" algn="ctr">
              <a:buNone/>
            </a:pPr>
            <a:r>
              <a:rPr lang="en-US" dirty="0">
                <a:solidFill>
                  <a:schemeClr val="bg1"/>
                </a:solidFill>
              </a:rPr>
              <a:t>a popular term for a mental or physical </a:t>
            </a:r>
            <a:r>
              <a:rPr lang="en-US" u="sng" dirty="0">
                <a:solidFill>
                  <a:schemeClr val="bg1"/>
                </a:solidFill>
              </a:rPr>
              <a:t>energy depletion</a:t>
            </a:r>
            <a:r>
              <a:rPr lang="en-US" dirty="0">
                <a:solidFill>
                  <a:schemeClr val="bg1"/>
                </a:solidFill>
              </a:rPr>
              <a:t> after a period of </a:t>
            </a:r>
            <a:r>
              <a:rPr lang="en-US" u="sng" dirty="0">
                <a:solidFill>
                  <a:schemeClr val="bg1"/>
                </a:solidFill>
              </a:rPr>
              <a:t>chronic</a:t>
            </a:r>
            <a:r>
              <a:rPr lang="en-US" dirty="0">
                <a:solidFill>
                  <a:schemeClr val="bg1"/>
                </a:solidFill>
              </a:rPr>
              <a:t>, </a:t>
            </a:r>
            <a:r>
              <a:rPr lang="en-US" u="sng" dirty="0">
                <a:solidFill>
                  <a:schemeClr val="bg1"/>
                </a:solidFill>
              </a:rPr>
              <a:t>unrelieved</a:t>
            </a:r>
            <a:r>
              <a:rPr lang="en-US" dirty="0">
                <a:solidFill>
                  <a:schemeClr val="bg1"/>
                </a:solidFill>
              </a:rPr>
              <a:t> </a:t>
            </a:r>
            <a:r>
              <a:rPr lang="en-US" u="sng" dirty="0">
                <a:solidFill>
                  <a:schemeClr val="bg1"/>
                </a:solidFill>
              </a:rPr>
              <a:t>job-related</a:t>
            </a:r>
            <a:r>
              <a:rPr lang="en-US" dirty="0">
                <a:solidFill>
                  <a:schemeClr val="bg1"/>
                </a:solidFill>
              </a:rPr>
              <a:t> </a:t>
            </a:r>
            <a:r>
              <a:rPr lang="en-US" u="sng" dirty="0">
                <a:solidFill>
                  <a:schemeClr val="bg1"/>
                </a:solidFill>
              </a:rPr>
              <a:t>stress</a:t>
            </a:r>
            <a:r>
              <a:rPr lang="en-US" dirty="0">
                <a:solidFill>
                  <a:schemeClr val="bg1"/>
                </a:solidFill>
              </a:rPr>
              <a:t> characterized sometimes by physical illness.</a:t>
            </a:r>
          </a:p>
        </p:txBody>
      </p:sp>
      <p:sp>
        <p:nvSpPr>
          <p:cNvPr id="4" name="TextBox 3"/>
          <p:cNvSpPr txBox="1"/>
          <p:nvPr/>
        </p:nvSpPr>
        <p:spPr>
          <a:xfrm>
            <a:off x="2590800" y="6357257"/>
            <a:ext cx="6399829" cy="369332"/>
          </a:xfrm>
          <a:prstGeom prst="rect">
            <a:avLst/>
          </a:prstGeom>
          <a:noFill/>
        </p:spPr>
        <p:txBody>
          <a:bodyPr wrap="none" rtlCol="0">
            <a:spAutoFit/>
          </a:bodyPr>
          <a:lstStyle/>
          <a:p>
            <a:r>
              <a:rPr lang="en-US" dirty="0" smtClean="0">
                <a:solidFill>
                  <a:schemeClr val="bg1"/>
                </a:solidFill>
              </a:rPr>
              <a:t>Source:  Mosby's </a:t>
            </a:r>
            <a:r>
              <a:rPr lang="en-US" dirty="0">
                <a:solidFill>
                  <a:schemeClr val="bg1"/>
                </a:solidFill>
              </a:rPr>
              <a:t>Medical Dictionary, 8th edition. © 2009, Elsevier.</a:t>
            </a:r>
          </a:p>
        </p:txBody>
      </p:sp>
    </p:spTree>
    <p:extLst>
      <p:ext uri="{BB962C8B-B14F-4D97-AF65-F5344CB8AC3E}">
        <p14:creationId xmlns:p14="http://schemas.microsoft.com/office/powerpoint/2010/main" val="3315970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Some folks say…</a:t>
            </a:r>
            <a:endParaRPr lang="en-US" dirty="0">
              <a:solidFill>
                <a:schemeClr val="bg1"/>
              </a:solidFill>
            </a:endParaRPr>
          </a:p>
        </p:txBody>
      </p:sp>
      <p:sp>
        <p:nvSpPr>
          <p:cNvPr id="4" name="Content Placeholder 3"/>
          <p:cNvSpPr>
            <a:spLocks noGrp="1"/>
          </p:cNvSpPr>
          <p:nvPr>
            <p:ph idx="1"/>
          </p:nvPr>
        </p:nvSpPr>
        <p:spPr>
          <a:xfrm>
            <a:off x="457200" y="1600200"/>
            <a:ext cx="3733800" cy="4525963"/>
          </a:xfrm>
        </p:spPr>
        <p:txBody>
          <a:bodyPr>
            <a:normAutofit fontScale="92500" lnSpcReduction="20000"/>
          </a:bodyPr>
          <a:lstStyle/>
          <a:p>
            <a:r>
              <a:rPr lang="en-US" dirty="0" smtClean="0">
                <a:solidFill>
                  <a:schemeClr val="bg1"/>
                </a:solidFill>
              </a:rPr>
              <a:t>We are well paid</a:t>
            </a:r>
          </a:p>
          <a:p>
            <a:r>
              <a:rPr lang="en-US" dirty="0" smtClean="0">
                <a:solidFill>
                  <a:schemeClr val="bg1"/>
                </a:solidFill>
              </a:rPr>
              <a:t>We have cushy jobs that do not require physical strength</a:t>
            </a:r>
          </a:p>
          <a:p>
            <a:r>
              <a:rPr lang="en-US" dirty="0" smtClean="0">
                <a:solidFill>
                  <a:schemeClr val="bg1"/>
                </a:solidFill>
              </a:rPr>
              <a:t>We are not getting shot at, rescuing children from burning buildings, or even wearing underwear over our pantyhose.</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2133600"/>
            <a:ext cx="4562395" cy="3257550"/>
          </a:xfrm>
          <a:prstGeom prst="rect">
            <a:avLst/>
          </a:prstGeom>
        </p:spPr>
      </p:pic>
    </p:spTree>
    <p:extLst>
      <p:ext uri="{BB962C8B-B14F-4D97-AF65-F5344CB8AC3E}">
        <p14:creationId xmlns:p14="http://schemas.microsoft.com/office/powerpoint/2010/main" val="1973612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Aren’t you just being a bunch of…</a:t>
            </a:r>
            <a:endParaRPr lang="en-US"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638799"/>
          </a:xfrm>
          <a:prstGeom prst="rect">
            <a:avLst/>
          </a:prstGeom>
        </p:spPr>
      </p:pic>
    </p:spTree>
    <p:extLst>
      <p:ext uri="{BB962C8B-B14F-4D97-AF65-F5344CB8AC3E}">
        <p14:creationId xmlns:p14="http://schemas.microsoft.com/office/powerpoint/2010/main" val="11929298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Hear us out…</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989" y="1143000"/>
            <a:ext cx="2599418" cy="27290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4445000" cy="4622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9799" y="3886200"/>
            <a:ext cx="4204607" cy="2857500"/>
          </a:xfrm>
          <a:prstGeom prst="rect">
            <a:avLst/>
          </a:prstGeom>
        </p:spPr>
      </p:pic>
    </p:spTree>
    <p:extLst>
      <p:ext uri="{BB962C8B-B14F-4D97-AF65-F5344CB8AC3E}">
        <p14:creationId xmlns:p14="http://schemas.microsoft.com/office/powerpoint/2010/main" val="3793502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normAutofit fontScale="90000"/>
          </a:bodyPr>
          <a:lstStyle/>
          <a:p>
            <a:r>
              <a:rPr lang="en-US" dirty="0" smtClean="0">
                <a:solidFill>
                  <a:schemeClr val="bg1"/>
                </a:solidFill>
              </a:rPr>
              <a:t>Burnout is well-documented in other human service professions…</a:t>
            </a:r>
            <a:endParaRPr lang="en-US" dirty="0">
              <a:solidFill>
                <a:schemeClr val="bg1"/>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a:solidFill>
                  <a:schemeClr val="bg1"/>
                </a:solidFill>
              </a:rPr>
              <a:t>The reason why burnout is so prevalent in the human service professions is due in part to </a:t>
            </a:r>
            <a:r>
              <a:rPr lang="en-US" dirty="0" smtClean="0">
                <a:solidFill>
                  <a:schemeClr val="bg1"/>
                </a:solidFill>
              </a:rPr>
              <a:t>the</a:t>
            </a:r>
            <a:endParaRPr lang="en-US" sz="1300" dirty="0" smtClean="0">
              <a:solidFill>
                <a:schemeClr val="bg1"/>
              </a:solidFill>
            </a:endParaRPr>
          </a:p>
          <a:p>
            <a:pPr marL="0" indent="0">
              <a:buNone/>
            </a:pPr>
            <a:r>
              <a:rPr lang="en-US" sz="1300" dirty="0" smtClean="0">
                <a:solidFill>
                  <a:schemeClr val="bg1"/>
                </a:solidFill>
              </a:rPr>
              <a:t> </a:t>
            </a:r>
          </a:p>
          <a:p>
            <a:r>
              <a:rPr lang="en-US" dirty="0" smtClean="0">
                <a:solidFill>
                  <a:srgbClr val="FF0000"/>
                </a:solidFill>
              </a:rPr>
              <a:t>high </a:t>
            </a:r>
            <a:r>
              <a:rPr lang="en-US" dirty="0">
                <a:solidFill>
                  <a:srgbClr val="FF0000"/>
                </a:solidFill>
              </a:rPr>
              <a:t>stress </a:t>
            </a:r>
            <a:r>
              <a:rPr lang="en-US" dirty="0" smtClean="0">
                <a:solidFill>
                  <a:srgbClr val="FF0000"/>
                </a:solidFill>
              </a:rPr>
              <a:t>environment</a:t>
            </a:r>
          </a:p>
          <a:p>
            <a:r>
              <a:rPr lang="en-US" dirty="0" smtClean="0">
                <a:solidFill>
                  <a:srgbClr val="FF0000"/>
                </a:solidFill>
              </a:rPr>
              <a:t>emotional involvedness</a:t>
            </a:r>
          </a:p>
          <a:p>
            <a:r>
              <a:rPr lang="en-US" dirty="0" smtClean="0">
                <a:solidFill>
                  <a:srgbClr val="FF0000"/>
                </a:solidFill>
              </a:rPr>
              <a:t>outcomes </a:t>
            </a:r>
            <a:r>
              <a:rPr lang="en-US" dirty="0">
                <a:solidFill>
                  <a:srgbClr val="FF0000"/>
                </a:solidFill>
              </a:rPr>
              <a:t>that might be independent of the effort exerted by the working individual</a:t>
            </a:r>
            <a:r>
              <a:rPr lang="en-US" dirty="0" smtClean="0">
                <a:solidFill>
                  <a:srgbClr val="FF0000"/>
                </a:solidFill>
              </a:rPr>
              <a:t>.</a:t>
            </a:r>
            <a:br>
              <a:rPr lang="en-US" dirty="0" smtClean="0">
                <a:solidFill>
                  <a:srgbClr val="FF0000"/>
                </a:solidFill>
              </a:rPr>
            </a:br>
            <a:endParaRPr lang="en-US" dirty="0" smtClean="0">
              <a:solidFill>
                <a:srgbClr val="FF0000"/>
              </a:solidFill>
            </a:endParaRPr>
          </a:p>
          <a:p>
            <a:pPr marL="0" indent="0" algn="ctr">
              <a:buNone/>
            </a:pPr>
            <a:r>
              <a:rPr lang="en-US" sz="7200" u="sng" dirty="0" smtClean="0">
                <a:solidFill>
                  <a:schemeClr val="bg1"/>
                </a:solidFill>
              </a:rPr>
              <a:t>Sound Familiar?</a:t>
            </a:r>
          </a:p>
          <a:p>
            <a:endParaRPr lang="en-US" dirty="0">
              <a:solidFill>
                <a:srgbClr val="FF0000"/>
              </a:solidFill>
            </a:endParaRPr>
          </a:p>
        </p:txBody>
      </p:sp>
      <p:sp>
        <p:nvSpPr>
          <p:cNvPr id="4" name="TextBox 3"/>
          <p:cNvSpPr txBox="1"/>
          <p:nvPr/>
        </p:nvSpPr>
        <p:spPr>
          <a:xfrm>
            <a:off x="4343400" y="6411686"/>
            <a:ext cx="4699363" cy="369332"/>
          </a:xfrm>
          <a:prstGeom prst="rect">
            <a:avLst/>
          </a:prstGeom>
          <a:noFill/>
        </p:spPr>
        <p:txBody>
          <a:bodyPr wrap="none" rtlCol="0">
            <a:spAutoFit/>
          </a:bodyPr>
          <a:lstStyle/>
          <a:p>
            <a:pPr algn="r"/>
            <a:r>
              <a:rPr lang="en-US" dirty="0">
                <a:solidFill>
                  <a:schemeClr val="bg1"/>
                </a:solidFill>
              </a:rPr>
              <a:t>Source:  </a:t>
            </a:r>
            <a:r>
              <a:rPr lang="en-US" dirty="0" smtClean="0">
                <a:solidFill>
                  <a:schemeClr val="bg1"/>
                </a:solidFill>
              </a:rPr>
              <a:t>van </a:t>
            </a:r>
            <a:r>
              <a:rPr lang="en-US" dirty="0" err="1" smtClean="0">
                <a:solidFill>
                  <a:schemeClr val="bg1"/>
                </a:solidFill>
              </a:rPr>
              <a:t>Dierendock</a:t>
            </a:r>
            <a:r>
              <a:rPr lang="en-US" dirty="0" smtClean="0">
                <a:solidFill>
                  <a:schemeClr val="bg1"/>
                </a:solidFill>
              </a:rPr>
              <a:t>, </a:t>
            </a:r>
            <a:r>
              <a:rPr lang="en-US" dirty="0" err="1" smtClean="0">
                <a:solidFill>
                  <a:schemeClr val="bg1"/>
                </a:solidFill>
              </a:rPr>
              <a:t>Garssen</a:t>
            </a:r>
            <a:r>
              <a:rPr lang="en-US" dirty="0" smtClean="0">
                <a:solidFill>
                  <a:schemeClr val="bg1"/>
                </a:solidFill>
              </a:rPr>
              <a:t>, </a:t>
            </a:r>
            <a:r>
              <a:rPr lang="en-US" dirty="0" err="1" smtClean="0">
                <a:solidFill>
                  <a:schemeClr val="bg1"/>
                </a:solidFill>
              </a:rPr>
              <a:t>Visser</a:t>
            </a:r>
            <a:r>
              <a:rPr lang="en-US" dirty="0" smtClean="0">
                <a:solidFill>
                  <a:schemeClr val="bg1"/>
                </a:solidFill>
              </a:rPr>
              <a:t> (2005).</a:t>
            </a:r>
            <a:endParaRPr lang="en-US" dirty="0">
              <a:solidFill>
                <a:schemeClr val="bg1"/>
              </a:solidFill>
            </a:endParaRPr>
          </a:p>
        </p:txBody>
      </p:sp>
    </p:spTree>
    <p:extLst>
      <p:ext uri="{BB962C8B-B14F-4D97-AF65-F5344CB8AC3E}">
        <p14:creationId xmlns:p14="http://schemas.microsoft.com/office/powerpoint/2010/main" val="3326390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6626" y="304800"/>
            <a:ext cx="8688774" cy="6325292"/>
          </a:xfrm>
        </p:spPr>
      </p:pic>
    </p:spTree>
    <p:extLst>
      <p:ext uri="{BB962C8B-B14F-4D97-AF65-F5344CB8AC3E}">
        <p14:creationId xmlns:p14="http://schemas.microsoft.com/office/powerpoint/2010/main" val="1973360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26" y="1925128"/>
            <a:ext cx="3268266" cy="4648200"/>
          </a:xfrm>
          <a:prstGeom prst="rect">
            <a:avLst/>
          </a:prstGeom>
        </p:spPr>
      </p:pic>
      <p:sp>
        <p:nvSpPr>
          <p:cNvPr id="2" name="Title 1"/>
          <p:cNvSpPr>
            <a:spLocks noGrp="1"/>
          </p:cNvSpPr>
          <p:nvPr>
            <p:ph type="ctrTitle"/>
          </p:nvPr>
        </p:nvSpPr>
        <p:spPr>
          <a:xfrm>
            <a:off x="2819400" y="1447800"/>
            <a:ext cx="6096000" cy="1470025"/>
          </a:xfrm>
          <a:solidFill>
            <a:schemeClr val="bg1"/>
          </a:solidFill>
        </p:spPr>
        <p:txBody>
          <a:bodyPr/>
          <a:lstStyle/>
          <a:p>
            <a:r>
              <a:rPr lang="en-US" dirty="0" smtClean="0"/>
              <a:t>It’s Better to Burnout (than to fade away)?</a:t>
            </a:r>
            <a:endParaRPr lang="en-US" dirty="0"/>
          </a:p>
        </p:txBody>
      </p:sp>
      <p:sp>
        <p:nvSpPr>
          <p:cNvPr id="3" name="Subtitle 2"/>
          <p:cNvSpPr>
            <a:spLocks noGrp="1"/>
          </p:cNvSpPr>
          <p:nvPr>
            <p:ph type="subTitle" idx="1"/>
          </p:nvPr>
        </p:nvSpPr>
        <p:spPr>
          <a:xfrm>
            <a:off x="3753928" y="3276600"/>
            <a:ext cx="4704272" cy="1066800"/>
          </a:xfrm>
          <a:solidFill>
            <a:schemeClr val="bg1"/>
          </a:solidFill>
        </p:spPr>
        <p:txBody>
          <a:bodyPr/>
          <a:lstStyle/>
          <a:p>
            <a:r>
              <a:rPr lang="en-US" dirty="0" smtClean="0">
                <a:solidFill>
                  <a:schemeClr val="tx1"/>
                </a:solidFill>
              </a:rPr>
              <a:t>Burnout in the Information Security Industry</a:t>
            </a:r>
            <a:endParaRPr lang="en-US"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0" y="5029200"/>
            <a:ext cx="1705528" cy="1665732"/>
          </a:xfrm>
          <a:prstGeom prst="rect">
            <a:avLst/>
          </a:prstGeom>
          <a:noFill/>
          <a:ln>
            <a:noFill/>
          </a:ln>
        </p:spPr>
      </p:pic>
    </p:spTree>
    <p:extLst>
      <p:ext uri="{BB962C8B-B14F-4D97-AF65-F5344CB8AC3E}">
        <p14:creationId xmlns:p14="http://schemas.microsoft.com/office/powerpoint/2010/main" val="30799521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200400" y="-24442"/>
            <a:ext cx="5539453" cy="5410200"/>
          </a:xfrm>
          <a:prstGeom prst="rect">
            <a:avLst/>
          </a:prstGeom>
        </p:spPr>
      </p:pic>
      <p:sp>
        <p:nvSpPr>
          <p:cNvPr id="2" name="Title 1"/>
          <p:cNvSpPr>
            <a:spLocks noGrp="1"/>
          </p:cNvSpPr>
          <p:nvPr>
            <p:ph type="title"/>
          </p:nvPr>
        </p:nvSpPr>
        <p:spPr/>
        <p:txBody>
          <a:bodyPr>
            <a:normAutofit/>
          </a:bodyPr>
          <a:lstStyle/>
          <a:p>
            <a:r>
              <a:rPr lang="en-US" dirty="0" smtClean="0"/>
              <a:t>What Causes Occupational Burnout?</a:t>
            </a:r>
            <a:endParaRPr lang="en-US" dirty="0"/>
          </a:p>
        </p:txBody>
      </p:sp>
    </p:spTree>
    <p:extLst>
      <p:ext uri="{BB962C8B-B14F-4D97-AF65-F5344CB8AC3E}">
        <p14:creationId xmlns:p14="http://schemas.microsoft.com/office/powerpoint/2010/main" val="1768986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What Causes Burnout?</a:t>
            </a:r>
            <a:endParaRPr lang="en-US" dirty="0">
              <a:solidFill>
                <a:schemeClr val="bg1"/>
              </a:solidFill>
            </a:endParaRPr>
          </a:p>
        </p:txBody>
      </p:sp>
      <p:sp>
        <p:nvSpPr>
          <p:cNvPr id="3" name="Content Placeholder 2"/>
          <p:cNvSpPr>
            <a:spLocks noGrp="1"/>
          </p:cNvSpPr>
          <p:nvPr>
            <p:ph idx="1"/>
          </p:nvPr>
        </p:nvSpPr>
        <p:spPr>
          <a:xfrm>
            <a:off x="2514600" y="1371600"/>
            <a:ext cx="4953000" cy="685800"/>
          </a:xfrm>
        </p:spPr>
        <p:txBody>
          <a:bodyPr>
            <a:normAutofit fontScale="47500" lnSpcReduction="20000"/>
          </a:bodyPr>
          <a:lstStyle/>
          <a:p>
            <a:pPr marL="0" indent="0">
              <a:buNone/>
            </a:pPr>
            <a:r>
              <a:rPr lang="en-US" dirty="0" smtClean="0">
                <a:solidFill>
                  <a:schemeClr val="bg1"/>
                </a:solidFill>
              </a:rPr>
              <a:t>Dan Geer says (regarding information security), “Security is too wide to master, too deep to know, and too fast to photograph.”</a:t>
            </a:r>
          </a:p>
          <a:p>
            <a:pPr marL="0" indent="0">
              <a:buNone/>
            </a:pP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66837"/>
            <a:ext cx="1905000" cy="2747963"/>
          </a:xfrm>
          <a:prstGeom prst="rect">
            <a:avLst/>
          </a:prstGeom>
        </p:spPr>
      </p:pic>
      <p:sp>
        <p:nvSpPr>
          <p:cNvPr id="7" name="TextBox 6"/>
          <p:cNvSpPr txBox="1"/>
          <p:nvPr/>
        </p:nvSpPr>
        <p:spPr>
          <a:xfrm>
            <a:off x="3200400" y="2133600"/>
            <a:ext cx="5410200" cy="1477328"/>
          </a:xfrm>
          <a:prstGeom prst="rect">
            <a:avLst/>
          </a:prstGeom>
          <a:noFill/>
        </p:spPr>
        <p:txBody>
          <a:bodyPr wrap="square" rtlCol="0">
            <a:spAutoFit/>
          </a:bodyPr>
          <a:lstStyle/>
          <a:p>
            <a:r>
              <a:rPr lang="en-US" dirty="0">
                <a:solidFill>
                  <a:schemeClr val="bg1"/>
                </a:solidFill>
              </a:rPr>
              <a:t>The individuals who are </a:t>
            </a:r>
            <a:r>
              <a:rPr lang="en-US" u="sng" dirty="0">
                <a:solidFill>
                  <a:schemeClr val="bg1"/>
                </a:solidFill>
              </a:rPr>
              <a:t>most vulnerable</a:t>
            </a:r>
            <a:r>
              <a:rPr lang="en-US" dirty="0">
                <a:solidFill>
                  <a:schemeClr val="bg1"/>
                </a:solidFill>
              </a:rPr>
              <a:t> to occupational burnout are ones who are</a:t>
            </a:r>
            <a:r>
              <a:rPr lang="en-US" dirty="0"/>
              <a:t> </a:t>
            </a:r>
            <a:r>
              <a:rPr lang="en-US" dirty="0">
                <a:solidFill>
                  <a:srgbClr val="FF0000"/>
                </a:solidFill>
              </a:rPr>
              <a:t>strongly motivated</a:t>
            </a:r>
            <a:r>
              <a:rPr lang="en-US" dirty="0"/>
              <a:t>, </a:t>
            </a:r>
            <a:r>
              <a:rPr lang="en-US" dirty="0">
                <a:solidFill>
                  <a:srgbClr val="FF0000"/>
                </a:solidFill>
              </a:rPr>
              <a:t>dedicated</a:t>
            </a:r>
            <a:r>
              <a:rPr lang="en-US" dirty="0">
                <a:solidFill>
                  <a:schemeClr val="bg1"/>
                </a:solidFill>
              </a:rPr>
              <a:t>, and </a:t>
            </a:r>
            <a:r>
              <a:rPr lang="en-US" dirty="0">
                <a:solidFill>
                  <a:srgbClr val="FF0000"/>
                </a:solidFill>
              </a:rPr>
              <a:t>involved in the work in which they partake</a:t>
            </a:r>
            <a:r>
              <a:rPr lang="en-US" dirty="0">
                <a:solidFill>
                  <a:schemeClr val="bg1"/>
                </a:solidFill>
              </a:rPr>
              <a:t>.</a:t>
            </a:r>
          </a:p>
          <a:p>
            <a:endParaRPr lang="en-US" dirty="0"/>
          </a:p>
        </p:txBody>
      </p:sp>
    </p:spTree>
    <p:extLst>
      <p:ext uri="{BB962C8B-B14F-4D97-AF65-F5344CB8AC3E}">
        <p14:creationId xmlns:p14="http://schemas.microsoft.com/office/powerpoint/2010/main" val="25367502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What Causes Burnout?</a:t>
            </a:r>
            <a:endParaRPr lang="en-US" dirty="0">
              <a:solidFill>
                <a:schemeClr val="bg1"/>
              </a:solidFill>
            </a:endParaRPr>
          </a:p>
        </p:txBody>
      </p:sp>
      <p:sp>
        <p:nvSpPr>
          <p:cNvPr id="3" name="Content Placeholder 2"/>
          <p:cNvSpPr>
            <a:spLocks noGrp="1"/>
          </p:cNvSpPr>
          <p:nvPr>
            <p:ph idx="1"/>
          </p:nvPr>
        </p:nvSpPr>
        <p:spPr>
          <a:xfrm>
            <a:off x="457200" y="1600201"/>
            <a:ext cx="8229600" cy="685800"/>
          </a:xfrm>
        </p:spPr>
        <p:txBody>
          <a:bodyPr>
            <a:normAutofit fontScale="70000" lnSpcReduction="20000"/>
          </a:bodyPr>
          <a:lstStyle/>
          <a:p>
            <a:pPr marL="0" indent="0">
              <a:buNone/>
            </a:pPr>
            <a:r>
              <a:rPr lang="en-US" dirty="0" err="1" smtClean="0">
                <a:solidFill>
                  <a:schemeClr val="bg1"/>
                </a:solidFill>
              </a:rPr>
              <a:t>Maslach</a:t>
            </a:r>
            <a:r>
              <a:rPr lang="en-US" dirty="0" smtClean="0">
                <a:solidFill>
                  <a:schemeClr val="bg1"/>
                </a:solidFill>
              </a:rPr>
              <a:t> notes six major mismatches / sources between people and their jobs:</a:t>
            </a:r>
          </a:p>
          <a:p>
            <a:pPr marL="0" indent="0">
              <a:buNone/>
            </a:pPr>
            <a:endParaRPr lang="en-US" dirty="0">
              <a:solidFill>
                <a:schemeClr val="bg1"/>
              </a:solidFill>
            </a:endParaRPr>
          </a:p>
        </p:txBody>
      </p:sp>
      <p:sp>
        <p:nvSpPr>
          <p:cNvPr id="4" name="Content Placeholder 2"/>
          <p:cNvSpPr txBox="1">
            <a:spLocks/>
          </p:cNvSpPr>
          <p:nvPr/>
        </p:nvSpPr>
        <p:spPr>
          <a:xfrm>
            <a:off x="457200" y="2438401"/>
            <a:ext cx="4114800" cy="34181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Work overload</a:t>
            </a:r>
          </a:p>
          <a:p>
            <a:r>
              <a:rPr lang="en-US" dirty="0" smtClean="0">
                <a:solidFill>
                  <a:schemeClr val="bg1"/>
                </a:solidFill>
              </a:rPr>
              <a:t>Lack of control</a:t>
            </a:r>
          </a:p>
          <a:p>
            <a:r>
              <a:rPr lang="en-US" dirty="0" smtClean="0">
                <a:solidFill>
                  <a:schemeClr val="bg1"/>
                </a:solidFill>
              </a:rPr>
              <a:t>Insufficient reward</a:t>
            </a:r>
          </a:p>
          <a:p>
            <a:pPr marL="0" indent="0">
              <a:buFont typeface="Arial" pitchFamily="34" charset="0"/>
              <a:buNone/>
            </a:pPr>
            <a:endParaRPr lang="en-US" dirty="0">
              <a:solidFill>
                <a:schemeClr val="bg1"/>
              </a:solidFill>
            </a:endParaRPr>
          </a:p>
        </p:txBody>
      </p:sp>
      <p:sp>
        <p:nvSpPr>
          <p:cNvPr id="5" name="Content Placeholder 2"/>
          <p:cNvSpPr txBox="1">
            <a:spLocks/>
          </p:cNvSpPr>
          <p:nvPr/>
        </p:nvSpPr>
        <p:spPr>
          <a:xfrm>
            <a:off x="4724400" y="2449288"/>
            <a:ext cx="4114800" cy="34181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Breakdown of community</a:t>
            </a:r>
          </a:p>
          <a:p>
            <a:r>
              <a:rPr lang="en-US" dirty="0" smtClean="0">
                <a:solidFill>
                  <a:schemeClr val="bg1"/>
                </a:solidFill>
              </a:rPr>
              <a:t>Absence of fairness</a:t>
            </a:r>
          </a:p>
          <a:p>
            <a:r>
              <a:rPr lang="en-US" dirty="0" smtClean="0">
                <a:solidFill>
                  <a:schemeClr val="bg1"/>
                </a:solidFill>
              </a:rPr>
              <a:t>Conflicting values</a:t>
            </a:r>
          </a:p>
          <a:p>
            <a:pPr marL="0" indent="0">
              <a:buFont typeface="Arial" pitchFamily="34" charset="0"/>
              <a:buNone/>
            </a:pPr>
            <a:endParaRPr lang="en-US" dirty="0">
              <a:solidFill>
                <a:schemeClr val="bg1"/>
              </a:solidFill>
            </a:endParaRPr>
          </a:p>
        </p:txBody>
      </p:sp>
    </p:spTree>
    <p:extLst>
      <p:ext uri="{BB962C8B-B14F-4D97-AF65-F5344CB8AC3E}">
        <p14:creationId xmlns:p14="http://schemas.microsoft.com/office/powerpoint/2010/main" val="24968493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Work Overload</a:t>
            </a:r>
            <a:endParaRPr lang="en-US" dirty="0">
              <a:solidFill>
                <a:schemeClr val="bg1"/>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8600" y="1295400"/>
            <a:ext cx="2946590" cy="4525963"/>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1371600"/>
            <a:ext cx="4656667" cy="3352800"/>
          </a:xfrm>
          <a:prstGeom prst="rect">
            <a:avLst/>
          </a:prstGeom>
        </p:spPr>
      </p:pic>
    </p:spTree>
    <p:extLst>
      <p:ext uri="{BB962C8B-B14F-4D97-AF65-F5344CB8AC3E}">
        <p14:creationId xmlns:p14="http://schemas.microsoft.com/office/powerpoint/2010/main" val="3313869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Lack of Control</a:t>
            </a:r>
            <a:endParaRPr lang="en-US"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143000"/>
            <a:ext cx="7162800" cy="441944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3669771"/>
            <a:ext cx="4000500" cy="2857500"/>
          </a:xfrm>
          <a:prstGeom prst="rect">
            <a:avLst/>
          </a:prstGeom>
        </p:spPr>
      </p:pic>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886200" y="1925637"/>
            <a:ext cx="5112544" cy="3408363"/>
          </a:xfr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0" y="4321629"/>
            <a:ext cx="2091072" cy="2183871"/>
          </a:xfrm>
          <a:prstGeom prst="rect">
            <a:avLst/>
          </a:prstGeom>
        </p:spPr>
      </p:pic>
    </p:spTree>
    <p:extLst>
      <p:ext uri="{BB962C8B-B14F-4D97-AF65-F5344CB8AC3E}">
        <p14:creationId xmlns:p14="http://schemas.microsoft.com/office/powerpoint/2010/main" val="1706308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Insufficient Reward</a:t>
            </a:r>
            <a:endParaRPr lang="en-US"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1371600"/>
            <a:ext cx="2863970" cy="190931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1172375"/>
            <a:ext cx="4380781" cy="294242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5457" y="3505200"/>
            <a:ext cx="5598543" cy="2830108"/>
          </a:xfrm>
          <a:prstGeom prst="rect">
            <a:avLst/>
          </a:prstGeom>
        </p:spPr>
      </p:pic>
    </p:spTree>
    <p:extLst>
      <p:ext uri="{BB962C8B-B14F-4D97-AF65-F5344CB8AC3E}">
        <p14:creationId xmlns:p14="http://schemas.microsoft.com/office/powerpoint/2010/main" val="2140034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Breakdown of Community</a:t>
            </a:r>
            <a:endParaRPr lang="en-US" dirty="0">
              <a:solidFill>
                <a:schemeClr val="bg1"/>
              </a:solidFill>
            </a:endParaRP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19600" y="3429000"/>
            <a:ext cx="4286250" cy="2857500"/>
          </a:xfr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414462"/>
            <a:ext cx="4762500" cy="239077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1295399"/>
            <a:ext cx="4381500" cy="2628900"/>
          </a:xfrm>
          <a:prstGeom prst="rect">
            <a:avLst/>
          </a:prstGeom>
        </p:spPr>
      </p:pic>
    </p:spTree>
    <p:extLst>
      <p:ext uri="{BB962C8B-B14F-4D97-AF65-F5344CB8AC3E}">
        <p14:creationId xmlns:p14="http://schemas.microsoft.com/office/powerpoint/2010/main" val="15072612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Absence of Fairness</a:t>
            </a:r>
            <a:endParaRPr lang="en-US"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600200"/>
            <a:ext cx="3886200" cy="388620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9150" y="1600200"/>
            <a:ext cx="4156494" cy="3473434"/>
          </a:xfrm>
          <a:prstGeom prst="rect">
            <a:avLst/>
          </a:prstGeom>
        </p:spPr>
      </p:pic>
    </p:spTree>
    <p:extLst>
      <p:ext uri="{BB962C8B-B14F-4D97-AF65-F5344CB8AC3E}">
        <p14:creationId xmlns:p14="http://schemas.microsoft.com/office/powerpoint/2010/main" val="2981104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Conflicting Values</a:t>
            </a:r>
            <a:endParaRPr lang="en-US" dirty="0">
              <a:solidFill>
                <a:schemeClr val="bg1"/>
              </a:solidFill>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58663" y="1600200"/>
            <a:ext cx="7226674" cy="4525963"/>
          </a:xfrm>
        </p:spPr>
      </p:pic>
    </p:spTree>
    <p:extLst>
      <p:ext uri="{BB962C8B-B14F-4D97-AF65-F5344CB8AC3E}">
        <p14:creationId xmlns:p14="http://schemas.microsoft.com/office/powerpoint/2010/main" val="2088232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900" y="0"/>
            <a:ext cx="8572500" cy="6858000"/>
          </a:xfrm>
          <a:prstGeom prst="rect">
            <a:avLst/>
          </a:prstGeom>
        </p:spPr>
      </p:pic>
    </p:spTree>
    <p:extLst>
      <p:ext uri="{BB962C8B-B14F-4D97-AF65-F5344CB8AC3E}">
        <p14:creationId xmlns:p14="http://schemas.microsoft.com/office/powerpoint/2010/main" val="1035801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0" y="685800"/>
            <a:ext cx="4722812" cy="5334000"/>
          </a:xfrm>
        </p:spPr>
      </p:pic>
      <p:sp>
        <p:nvSpPr>
          <p:cNvPr id="7" name="TextBox 6"/>
          <p:cNvSpPr txBox="1"/>
          <p:nvPr/>
        </p:nvSpPr>
        <p:spPr>
          <a:xfrm>
            <a:off x="228600" y="366891"/>
            <a:ext cx="4191000" cy="6186309"/>
          </a:xfrm>
          <a:prstGeom prst="rect">
            <a:avLst/>
          </a:prstGeom>
          <a:noFill/>
        </p:spPr>
        <p:txBody>
          <a:bodyPr wrap="square" rtlCol="0">
            <a:spAutoFit/>
          </a:bodyPr>
          <a:lstStyle/>
          <a:p>
            <a:pPr algn="ctr"/>
            <a:r>
              <a:rPr lang="en-US" sz="4400" dirty="0" smtClean="0"/>
              <a:t>This slide is dedicated to anyone in attendance that has entered this presentation and</a:t>
            </a:r>
          </a:p>
          <a:p>
            <a:pPr algn="ctr"/>
            <a:r>
              <a:rPr lang="en-US" sz="4400" dirty="0" smtClean="0"/>
              <a:t>already has decided that we are full of crap.  </a:t>
            </a:r>
            <a:endParaRPr lang="en-US" sz="4400" dirty="0"/>
          </a:p>
        </p:txBody>
      </p:sp>
    </p:spTree>
    <p:extLst>
      <p:ext uri="{BB962C8B-B14F-4D97-AF65-F5344CB8AC3E}">
        <p14:creationId xmlns:p14="http://schemas.microsoft.com/office/powerpoint/2010/main" val="765522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200400" y="-24442"/>
            <a:ext cx="5539453" cy="5410200"/>
          </a:xfrm>
          <a:prstGeom prst="rect">
            <a:avLst/>
          </a:prstGeom>
        </p:spPr>
      </p:pic>
      <p:sp>
        <p:nvSpPr>
          <p:cNvPr id="2" name="Title 1"/>
          <p:cNvSpPr>
            <a:spLocks noGrp="1"/>
          </p:cNvSpPr>
          <p:nvPr>
            <p:ph type="title"/>
          </p:nvPr>
        </p:nvSpPr>
        <p:spPr/>
        <p:txBody>
          <a:bodyPr/>
          <a:lstStyle/>
          <a:p>
            <a:r>
              <a:rPr lang="en-US" dirty="0" smtClean="0"/>
              <a:t>Research Findings Thus Far</a:t>
            </a:r>
            <a:endParaRPr lang="en-US" dirty="0"/>
          </a:p>
        </p:txBody>
      </p:sp>
    </p:spTree>
    <p:extLst>
      <p:ext uri="{BB962C8B-B14F-4D97-AF65-F5344CB8AC3E}">
        <p14:creationId xmlns:p14="http://schemas.microsoft.com/office/powerpoint/2010/main" val="2871736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normAutofit fontScale="90000"/>
          </a:bodyPr>
          <a:lstStyle/>
          <a:p>
            <a:r>
              <a:rPr lang="en-US" dirty="0" smtClean="0">
                <a:solidFill>
                  <a:schemeClr val="bg1"/>
                </a:solidFill>
              </a:rPr>
              <a:t>Research on Occupational Burnout in Information Security</a:t>
            </a:r>
            <a:endParaRPr lang="en-US" dirty="0">
              <a:solidFill>
                <a:schemeClr val="bg1"/>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solidFill>
              </a:rPr>
              <a:t>Two surveys to date:</a:t>
            </a:r>
          </a:p>
          <a:p>
            <a:pPr lvl="1"/>
            <a:r>
              <a:rPr lang="en-US" dirty="0" smtClean="0">
                <a:solidFill>
                  <a:schemeClr val="bg1"/>
                </a:solidFill>
              </a:rPr>
              <a:t>1</a:t>
            </a:r>
            <a:r>
              <a:rPr lang="en-US" baseline="30000" dirty="0" smtClean="0">
                <a:solidFill>
                  <a:schemeClr val="bg1"/>
                </a:solidFill>
              </a:rPr>
              <a:t>st</a:t>
            </a:r>
            <a:r>
              <a:rPr lang="en-US" dirty="0" smtClean="0">
                <a:solidFill>
                  <a:schemeClr val="bg1"/>
                </a:solidFill>
              </a:rPr>
              <a:t>:  ≈ 400 responses</a:t>
            </a:r>
          </a:p>
          <a:p>
            <a:pPr lvl="2"/>
            <a:r>
              <a:rPr lang="en-US" dirty="0" smtClean="0">
                <a:solidFill>
                  <a:schemeClr val="bg1"/>
                </a:solidFill>
              </a:rPr>
              <a:t>Awesome first attempt, but…</a:t>
            </a:r>
          </a:p>
          <a:p>
            <a:pPr lvl="3"/>
            <a:r>
              <a:rPr lang="en-US" dirty="0" smtClean="0">
                <a:solidFill>
                  <a:schemeClr val="bg1"/>
                </a:solidFill>
              </a:rPr>
              <a:t>Not randomized</a:t>
            </a:r>
          </a:p>
          <a:p>
            <a:pPr lvl="3"/>
            <a:r>
              <a:rPr lang="en-US" dirty="0" smtClean="0">
                <a:solidFill>
                  <a:schemeClr val="bg1"/>
                </a:solidFill>
              </a:rPr>
              <a:t>Potential validity issues</a:t>
            </a:r>
          </a:p>
          <a:p>
            <a:pPr lvl="3"/>
            <a:r>
              <a:rPr lang="en-US" dirty="0" smtClean="0">
                <a:solidFill>
                  <a:schemeClr val="bg1"/>
                </a:solidFill>
              </a:rPr>
              <a:t>Mostly Twitter-generated responses</a:t>
            </a:r>
          </a:p>
          <a:p>
            <a:pPr lvl="3"/>
            <a:r>
              <a:rPr lang="en-US" dirty="0" smtClean="0">
                <a:solidFill>
                  <a:schemeClr val="bg1"/>
                </a:solidFill>
              </a:rPr>
              <a:t>No duplicate prevention controls</a:t>
            </a:r>
          </a:p>
          <a:p>
            <a:pPr lvl="3"/>
            <a:r>
              <a:rPr lang="en-US" dirty="0" smtClean="0">
                <a:solidFill>
                  <a:schemeClr val="bg1"/>
                </a:solidFill>
              </a:rPr>
              <a:t>Uncontrolled for selection and </a:t>
            </a:r>
            <a:r>
              <a:rPr lang="en-US" dirty="0">
                <a:solidFill>
                  <a:schemeClr val="bg1"/>
                </a:solidFill>
              </a:rPr>
              <a:t>c</a:t>
            </a:r>
            <a:r>
              <a:rPr lang="en-US" dirty="0" smtClean="0">
                <a:solidFill>
                  <a:schemeClr val="bg1"/>
                </a:solidFill>
              </a:rPr>
              <a:t>onfirmation bias</a:t>
            </a:r>
          </a:p>
          <a:p>
            <a:pPr lvl="1"/>
            <a:r>
              <a:rPr lang="en-US" dirty="0" smtClean="0">
                <a:solidFill>
                  <a:schemeClr val="bg1"/>
                </a:solidFill>
              </a:rPr>
              <a:t>2</a:t>
            </a:r>
            <a:r>
              <a:rPr lang="en-US" baseline="30000" dirty="0" smtClean="0">
                <a:solidFill>
                  <a:schemeClr val="bg1"/>
                </a:solidFill>
              </a:rPr>
              <a:t>nd</a:t>
            </a:r>
            <a:r>
              <a:rPr lang="en-US" dirty="0" smtClean="0">
                <a:solidFill>
                  <a:schemeClr val="bg1"/>
                </a:solidFill>
              </a:rPr>
              <a:t>:  124 valid responses</a:t>
            </a:r>
          </a:p>
          <a:p>
            <a:pPr lvl="2"/>
            <a:r>
              <a:rPr lang="en-US" dirty="0" smtClean="0">
                <a:solidFill>
                  <a:schemeClr val="bg1"/>
                </a:solidFill>
              </a:rPr>
              <a:t>Validated survey instrument</a:t>
            </a:r>
          </a:p>
          <a:p>
            <a:pPr lvl="2"/>
            <a:r>
              <a:rPr lang="en-US" dirty="0" smtClean="0">
                <a:solidFill>
                  <a:schemeClr val="bg1"/>
                </a:solidFill>
              </a:rPr>
              <a:t>Still not perfect, particularly on selection and confirmation bias.</a:t>
            </a:r>
            <a:endParaRPr lang="en-US" dirty="0">
              <a:solidFill>
                <a:schemeClr val="bg1"/>
              </a:solidFill>
            </a:endParaRPr>
          </a:p>
        </p:txBody>
      </p:sp>
    </p:spTree>
    <p:extLst>
      <p:ext uri="{BB962C8B-B14F-4D97-AF65-F5344CB8AC3E}">
        <p14:creationId xmlns:p14="http://schemas.microsoft.com/office/powerpoint/2010/main" val="3711945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1</a:t>
            </a:r>
            <a:r>
              <a:rPr lang="en-US" baseline="30000" dirty="0" smtClean="0">
                <a:solidFill>
                  <a:schemeClr val="bg1"/>
                </a:solidFill>
              </a:rPr>
              <a:t>st</a:t>
            </a:r>
            <a:r>
              <a:rPr lang="en-US" dirty="0" smtClean="0">
                <a:solidFill>
                  <a:schemeClr val="bg1"/>
                </a:solidFill>
              </a:rPr>
              <a:t> Survey By The Numbers</a:t>
            </a:r>
            <a:endParaRPr lang="en-US" dirty="0">
              <a:solidFill>
                <a:schemeClr val="bg1"/>
              </a:solidFill>
            </a:endParaRPr>
          </a:p>
        </p:txBody>
      </p:sp>
      <p:sp>
        <p:nvSpPr>
          <p:cNvPr id="4"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bg1"/>
                </a:solidFill>
              </a:rPr>
              <a:t>90% Male</a:t>
            </a:r>
          </a:p>
          <a:p>
            <a:r>
              <a:rPr lang="en-US" sz="2800" dirty="0" smtClean="0">
                <a:solidFill>
                  <a:schemeClr val="bg1"/>
                </a:solidFill>
              </a:rPr>
              <a:t>91% under 45</a:t>
            </a:r>
          </a:p>
          <a:p>
            <a:r>
              <a:rPr lang="en-US" sz="2800" dirty="0" smtClean="0">
                <a:solidFill>
                  <a:schemeClr val="bg1"/>
                </a:solidFill>
              </a:rPr>
              <a:t>87% middle management or individual contributor</a:t>
            </a:r>
          </a:p>
          <a:p>
            <a:r>
              <a:rPr lang="en-US" sz="2800" b="1" dirty="0" smtClean="0">
                <a:solidFill>
                  <a:srgbClr val="FF0000"/>
                </a:solidFill>
              </a:rPr>
              <a:t>74% at least moderately stressed</a:t>
            </a:r>
          </a:p>
          <a:p>
            <a:r>
              <a:rPr lang="en-US" sz="2800" dirty="0" smtClean="0">
                <a:solidFill>
                  <a:schemeClr val="bg1"/>
                </a:solidFill>
              </a:rPr>
              <a:t>55% cite job satisfaction as major stressor (higher than finances and family)</a:t>
            </a:r>
            <a:endParaRPr lang="en-US" sz="2800" dirty="0">
              <a:solidFill>
                <a:schemeClr val="bg1"/>
              </a:solidFill>
            </a:endParaRPr>
          </a:p>
        </p:txBody>
      </p:sp>
    </p:spTree>
    <p:extLst>
      <p:ext uri="{BB962C8B-B14F-4D97-AF65-F5344CB8AC3E}">
        <p14:creationId xmlns:p14="http://schemas.microsoft.com/office/powerpoint/2010/main" val="1017881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5" name="Title 4"/>
          <p:cNvSpPr>
            <a:spLocks noGrp="1"/>
          </p:cNvSpPr>
          <p:nvPr>
            <p:ph type="title"/>
          </p:nvPr>
        </p:nvSpPr>
        <p:spPr/>
        <p:txBody>
          <a:bodyPr/>
          <a:lstStyle/>
          <a:p>
            <a:r>
              <a:rPr lang="en-US" dirty="0" smtClean="0">
                <a:solidFill>
                  <a:schemeClr val="bg1"/>
                </a:solidFill>
              </a:rPr>
              <a:t>Key Findings From 1</a:t>
            </a:r>
            <a:r>
              <a:rPr lang="en-US" baseline="30000" dirty="0" smtClean="0">
                <a:solidFill>
                  <a:schemeClr val="bg1"/>
                </a:solidFill>
              </a:rPr>
              <a:t>st</a:t>
            </a:r>
            <a:r>
              <a:rPr lang="en-US" dirty="0" smtClean="0">
                <a:solidFill>
                  <a:schemeClr val="bg1"/>
                </a:solidFill>
              </a:rPr>
              <a:t> Survey</a:t>
            </a:r>
            <a:endParaRPr lang="en-US" dirty="0">
              <a:solidFill>
                <a:schemeClr val="bg1"/>
              </a:solidFill>
            </a:endParaRP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470721573"/>
              </p:ext>
            </p:extLst>
          </p:nvPr>
        </p:nvGraphicFramePr>
        <p:xfrm>
          <a:off x="457200" y="1600200"/>
          <a:ext cx="4038600" cy="45259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6"/>
          <p:cNvGraphicFramePr>
            <a:graphicFrameLocks noGrp="1"/>
          </p:cNvGraphicFramePr>
          <p:nvPr>
            <p:ph sz="half" idx="2"/>
            <p:extLst>
              <p:ext uri="{D42A27DB-BD31-4B8C-83A1-F6EECF244321}">
                <p14:modId xmlns:p14="http://schemas.microsoft.com/office/powerpoint/2010/main" val="3847812370"/>
              </p:ext>
            </p:extLst>
          </p:nvPr>
        </p:nvGraphicFramePr>
        <p:xfrm>
          <a:off x="4648200" y="1600200"/>
          <a:ext cx="4038600" cy="45259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81289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normAutofit/>
          </a:bodyPr>
          <a:lstStyle/>
          <a:p>
            <a:r>
              <a:rPr lang="en-US" dirty="0" smtClean="0">
                <a:solidFill>
                  <a:schemeClr val="bg1"/>
                </a:solidFill>
              </a:rPr>
              <a:t>About the 2</a:t>
            </a:r>
            <a:r>
              <a:rPr lang="en-US" baseline="30000" dirty="0" smtClean="0">
                <a:solidFill>
                  <a:schemeClr val="bg1"/>
                </a:solidFill>
              </a:rPr>
              <a:t>nd</a:t>
            </a:r>
            <a:r>
              <a:rPr lang="en-US" dirty="0" smtClean="0">
                <a:solidFill>
                  <a:schemeClr val="bg1"/>
                </a:solidFill>
              </a:rPr>
              <a:t> Survey</a:t>
            </a:r>
            <a:endParaRPr lang="en-US" dirty="0">
              <a:solidFill>
                <a:schemeClr val="bg1"/>
              </a:solidFill>
            </a:endParaRPr>
          </a:p>
        </p:txBody>
      </p:sp>
      <p:sp>
        <p:nvSpPr>
          <p:cNvPr id="5" name="Content Placeholder 4"/>
          <p:cNvSpPr>
            <a:spLocks noGrp="1"/>
          </p:cNvSpPr>
          <p:nvPr>
            <p:ph idx="1"/>
          </p:nvPr>
        </p:nvSpPr>
        <p:spPr/>
        <p:txBody>
          <a:bodyPr/>
          <a:lstStyle/>
          <a:p>
            <a:r>
              <a:rPr lang="en-US" dirty="0" smtClean="0">
                <a:solidFill>
                  <a:schemeClr val="bg1"/>
                </a:solidFill>
              </a:rPr>
              <a:t>Based on </a:t>
            </a:r>
            <a:r>
              <a:rPr lang="en-US" dirty="0" err="1" smtClean="0">
                <a:solidFill>
                  <a:schemeClr val="bg1"/>
                </a:solidFill>
              </a:rPr>
              <a:t>Maslach’s</a:t>
            </a:r>
            <a:r>
              <a:rPr lang="en-US" dirty="0" smtClean="0">
                <a:solidFill>
                  <a:schemeClr val="bg1"/>
                </a:solidFill>
              </a:rPr>
              <a:t> Burnout Inventory</a:t>
            </a:r>
          </a:p>
          <a:p>
            <a:pPr lvl="1"/>
            <a:r>
              <a:rPr lang="en-US" dirty="0" smtClean="0">
                <a:solidFill>
                  <a:schemeClr val="bg1"/>
                </a:solidFill>
              </a:rPr>
              <a:t>Most recognized instrument around the world</a:t>
            </a:r>
          </a:p>
          <a:p>
            <a:r>
              <a:rPr lang="en-US" dirty="0" smtClean="0">
                <a:solidFill>
                  <a:schemeClr val="bg1"/>
                </a:solidFill>
              </a:rPr>
              <a:t>Measures Along 3 scales:</a:t>
            </a:r>
          </a:p>
          <a:p>
            <a:pPr lvl="1"/>
            <a:r>
              <a:rPr lang="en-US" u="sng" dirty="0" smtClean="0">
                <a:solidFill>
                  <a:schemeClr val="bg1"/>
                </a:solidFill>
              </a:rPr>
              <a:t>Exhaustion:</a:t>
            </a:r>
            <a:r>
              <a:rPr lang="en-US" dirty="0" smtClean="0">
                <a:solidFill>
                  <a:schemeClr val="bg1"/>
                </a:solidFill>
              </a:rPr>
              <a:t>  extreme weakness or fatigue</a:t>
            </a:r>
          </a:p>
          <a:p>
            <a:pPr lvl="1"/>
            <a:r>
              <a:rPr lang="en-US" u="sng" dirty="0" smtClean="0">
                <a:solidFill>
                  <a:schemeClr val="bg1"/>
                </a:solidFill>
              </a:rPr>
              <a:t>Cynicism:</a:t>
            </a:r>
            <a:r>
              <a:rPr lang="en-US" dirty="0" smtClean="0">
                <a:solidFill>
                  <a:schemeClr val="bg1"/>
                </a:solidFill>
              </a:rPr>
              <a:t>  bitter, distrustful, pessimistic</a:t>
            </a:r>
          </a:p>
          <a:p>
            <a:pPr lvl="1"/>
            <a:r>
              <a:rPr lang="en-US" u="sng" dirty="0" smtClean="0">
                <a:solidFill>
                  <a:schemeClr val="bg1"/>
                </a:solidFill>
              </a:rPr>
              <a:t>Efficacy:</a:t>
            </a:r>
            <a:r>
              <a:rPr lang="en-US" dirty="0" smtClean="0">
                <a:solidFill>
                  <a:schemeClr val="bg1"/>
                </a:solidFill>
              </a:rPr>
              <a:t>  effectiveness or capacity to produce a desired result</a:t>
            </a:r>
            <a:endParaRPr lang="en-US" dirty="0">
              <a:solidFill>
                <a:schemeClr val="bg1"/>
              </a:solidFill>
            </a:endParaRPr>
          </a:p>
        </p:txBody>
      </p:sp>
    </p:spTree>
    <p:extLst>
      <p:ext uri="{BB962C8B-B14F-4D97-AF65-F5344CB8AC3E}">
        <p14:creationId xmlns:p14="http://schemas.microsoft.com/office/powerpoint/2010/main" val="3758527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2</a:t>
            </a:r>
            <a:r>
              <a:rPr lang="en-US" baseline="30000" dirty="0" smtClean="0">
                <a:solidFill>
                  <a:schemeClr val="bg1"/>
                </a:solidFill>
              </a:rPr>
              <a:t>nd</a:t>
            </a:r>
            <a:r>
              <a:rPr lang="en-US" dirty="0" smtClean="0">
                <a:solidFill>
                  <a:schemeClr val="bg1"/>
                </a:solidFill>
              </a:rPr>
              <a:t> Survey By the Numbers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111 valid responses</a:t>
            </a:r>
          </a:p>
          <a:p>
            <a:r>
              <a:rPr lang="en-US" dirty="0" smtClean="0">
                <a:solidFill>
                  <a:schemeClr val="bg1"/>
                </a:solidFill>
              </a:rPr>
              <a:t>12.9% scored in the “red zone” on all three scales and needed immediate help.</a:t>
            </a:r>
          </a:p>
          <a:p>
            <a:r>
              <a:rPr lang="en-US" dirty="0" smtClean="0">
                <a:solidFill>
                  <a:schemeClr val="bg1"/>
                </a:solidFill>
              </a:rPr>
              <a:t>46.8% were not in </a:t>
            </a:r>
            <a:r>
              <a:rPr lang="en-US" b="1" u="sng" dirty="0" smtClean="0">
                <a:solidFill>
                  <a:schemeClr val="bg1"/>
                </a:solidFill>
              </a:rPr>
              <a:t>any</a:t>
            </a:r>
            <a:r>
              <a:rPr lang="en-US" dirty="0" smtClean="0">
                <a:solidFill>
                  <a:schemeClr val="bg1"/>
                </a:solidFill>
              </a:rPr>
              <a:t> of the red zones.</a:t>
            </a:r>
          </a:p>
          <a:p>
            <a:endParaRPr lang="en-US" dirty="0">
              <a:solidFill>
                <a:schemeClr val="bg1"/>
              </a:solidFill>
            </a:endParaRPr>
          </a:p>
        </p:txBody>
      </p:sp>
    </p:spTree>
    <p:extLst>
      <p:ext uri="{BB962C8B-B14F-4D97-AF65-F5344CB8AC3E}">
        <p14:creationId xmlns:p14="http://schemas.microsoft.com/office/powerpoint/2010/main" val="2819634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How did we stack up?</a:t>
            </a:r>
            <a:endParaRPr lang="en-US" dirty="0">
              <a:solidFill>
                <a:schemeClr val="bg1"/>
              </a:solidFill>
            </a:endParaRPr>
          </a:p>
        </p:txBody>
      </p:sp>
      <p:sp>
        <p:nvSpPr>
          <p:cNvPr id="7" name="Content Placeholder 6"/>
          <p:cNvSpPr>
            <a:spLocks noGrp="1"/>
          </p:cNvSpPr>
          <p:nvPr>
            <p:ph idx="1"/>
          </p:nvPr>
        </p:nvSpPr>
        <p:spPr/>
        <p:txBody>
          <a:bodyPr/>
          <a:lstStyle/>
          <a:p>
            <a:r>
              <a:rPr lang="en-US" dirty="0">
                <a:solidFill>
                  <a:schemeClr val="bg1"/>
                </a:solidFill>
              </a:rPr>
              <a:t>We are on the good side of </a:t>
            </a:r>
            <a:r>
              <a:rPr lang="en-US" dirty="0" smtClean="0">
                <a:solidFill>
                  <a:schemeClr val="bg1"/>
                </a:solidFill>
              </a:rPr>
              <a:t>efficacy.</a:t>
            </a:r>
          </a:p>
          <a:p>
            <a:r>
              <a:rPr lang="en-US" dirty="0" smtClean="0">
                <a:solidFill>
                  <a:schemeClr val="bg1"/>
                </a:solidFill>
              </a:rPr>
              <a:t>We are on the bad side of exhaustion.</a:t>
            </a:r>
          </a:p>
          <a:p>
            <a:r>
              <a:rPr lang="en-US" dirty="0">
                <a:solidFill>
                  <a:schemeClr val="bg1"/>
                </a:solidFill>
              </a:rPr>
              <a:t>We are clearly a cynical bunch</a:t>
            </a:r>
            <a:r>
              <a:rPr lang="en-US" dirty="0" smtClean="0">
                <a:solidFill>
                  <a:schemeClr val="bg1"/>
                </a:solidFill>
              </a:rPr>
              <a:t>. (Is that good or bad???</a:t>
            </a:r>
            <a:endParaRPr lang="en-US" dirty="0">
              <a:solidFill>
                <a:schemeClr val="bg1"/>
              </a:solidFill>
            </a:endParaRPr>
          </a:p>
          <a:p>
            <a:endParaRPr lang="en-US" dirty="0" smtClean="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713837"/>
            <a:ext cx="4026911" cy="3010534"/>
          </a:xfrm>
          <a:prstGeom prst="rect">
            <a:avLst/>
          </a:prstGeom>
        </p:spPr>
      </p:pic>
    </p:spTree>
    <p:extLst>
      <p:ext uri="{BB962C8B-B14F-4D97-AF65-F5344CB8AC3E}">
        <p14:creationId xmlns:p14="http://schemas.microsoft.com/office/powerpoint/2010/main" val="345313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200400" y="-24442"/>
            <a:ext cx="5539453" cy="5410200"/>
          </a:xfrm>
          <a:prstGeom prst="rect">
            <a:avLst/>
          </a:prstGeom>
        </p:spPr>
      </p:pic>
      <p:sp>
        <p:nvSpPr>
          <p:cNvPr id="4" name="Title 3"/>
          <p:cNvSpPr>
            <a:spLocks noGrp="1"/>
          </p:cNvSpPr>
          <p:nvPr>
            <p:ph type="title"/>
          </p:nvPr>
        </p:nvSpPr>
        <p:spPr/>
        <p:txBody>
          <a:bodyPr/>
          <a:lstStyle/>
          <a:p>
            <a:r>
              <a:rPr lang="en-US" dirty="0" smtClean="0"/>
              <a:t>Coping Mechanisms For Individuals</a:t>
            </a:r>
            <a:endParaRPr lang="en-US" dirty="0"/>
          </a:p>
        </p:txBody>
      </p:sp>
    </p:spTree>
    <p:extLst>
      <p:ext uri="{BB962C8B-B14F-4D97-AF65-F5344CB8AC3E}">
        <p14:creationId xmlns:p14="http://schemas.microsoft.com/office/powerpoint/2010/main" val="173508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4" name="Title 3"/>
          <p:cNvSpPr>
            <a:spLocks noGrp="1"/>
          </p:cNvSpPr>
          <p:nvPr>
            <p:ph type="title"/>
          </p:nvPr>
        </p:nvSpPr>
        <p:spPr/>
        <p:txBody>
          <a:bodyPr/>
          <a:lstStyle/>
          <a:p>
            <a:r>
              <a:rPr lang="en-US" dirty="0" smtClean="0">
                <a:solidFill>
                  <a:schemeClr val="bg1"/>
                </a:solidFill>
              </a:rPr>
              <a:t>Find Your Niche and Grow!</a:t>
            </a:r>
            <a:endParaRPr lang="en-US" dirty="0">
              <a:solidFill>
                <a:schemeClr val="bg1"/>
              </a:solidFill>
            </a:endParaRP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7200" y="1221581"/>
            <a:ext cx="8153400" cy="5435600"/>
          </a:xfrm>
        </p:spPr>
      </p:pic>
    </p:spTree>
    <p:extLst>
      <p:ext uri="{BB962C8B-B14F-4D97-AF65-F5344CB8AC3E}">
        <p14:creationId xmlns:p14="http://schemas.microsoft.com/office/powerpoint/2010/main" val="4135228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4" name="Title 3"/>
          <p:cNvSpPr>
            <a:spLocks noGrp="1"/>
          </p:cNvSpPr>
          <p:nvPr>
            <p:ph type="title"/>
          </p:nvPr>
        </p:nvSpPr>
        <p:spPr/>
        <p:txBody>
          <a:bodyPr/>
          <a:lstStyle/>
          <a:p>
            <a:r>
              <a:rPr lang="en-US" dirty="0" smtClean="0">
                <a:solidFill>
                  <a:schemeClr val="bg1"/>
                </a:solidFill>
              </a:rPr>
              <a:t>Lunch Anyone?</a:t>
            </a:r>
            <a:endParaRPr lang="en-US" dirty="0">
              <a:solidFill>
                <a:schemeClr val="bg1"/>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221581"/>
            <a:ext cx="8153400" cy="5435601"/>
          </a:xfrm>
        </p:spPr>
      </p:pic>
    </p:spTree>
    <p:extLst>
      <p:ext uri="{BB962C8B-B14F-4D97-AF65-F5344CB8AC3E}">
        <p14:creationId xmlns:p14="http://schemas.microsoft.com/office/powerpoint/2010/main" val="1100003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Me Get This Out of the Way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234281"/>
            <a:ext cx="7239000" cy="5429251"/>
          </a:xfrm>
        </p:spPr>
      </p:pic>
    </p:spTree>
    <p:extLst>
      <p:ext uri="{BB962C8B-B14F-4D97-AF65-F5344CB8AC3E}">
        <p14:creationId xmlns:p14="http://schemas.microsoft.com/office/powerpoint/2010/main" val="1477137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err="1" smtClean="0">
                <a:solidFill>
                  <a:schemeClr val="bg1"/>
                </a:solidFill>
              </a:rPr>
              <a:t>Destress</a:t>
            </a:r>
            <a:r>
              <a:rPr lang="en-US" dirty="0" smtClean="0">
                <a:solidFill>
                  <a:schemeClr val="bg1"/>
                </a:solidFill>
              </a:rPr>
              <a:t> / Unplug</a:t>
            </a:r>
            <a:endParaRPr lang="en-US"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1" y="1234282"/>
            <a:ext cx="7238999" cy="5429249"/>
          </a:xfrm>
        </p:spPr>
      </p:pic>
    </p:spTree>
    <p:extLst>
      <p:ext uri="{BB962C8B-B14F-4D97-AF65-F5344CB8AC3E}">
        <p14:creationId xmlns:p14="http://schemas.microsoft.com/office/powerpoint/2010/main" val="1185697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normAutofit fontScale="90000"/>
          </a:bodyPr>
          <a:lstStyle/>
          <a:p>
            <a:r>
              <a:rPr lang="en-US" dirty="0" smtClean="0">
                <a:solidFill>
                  <a:schemeClr val="bg1"/>
                </a:solidFill>
              </a:rPr>
              <a:t>And Why Not Give Some Awkward Hugs… </a:t>
            </a:r>
            <a:endParaRPr lang="en-US" dirty="0">
              <a:solidFill>
                <a:schemeClr val="bg1"/>
              </a:solidFill>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281" y="1439297"/>
            <a:ext cx="3034561" cy="4046082"/>
          </a:xfr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8800" y="1371600"/>
            <a:ext cx="3257550" cy="4343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5344" y="1601221"/>
            <a:ext cx="2913119" cy="3884158"/>
          </a:xfrm>
          <a:prstGeom prst="rect">
            <a:avLst/>
          </a:prstGeom>
        </p:spPr>
      </p:pic>
    </p:spTree>
    <p:extLst>
      <p:ext uri="{BB962C8B-B14F-4D97-AF65-F5344CB8AC3E}">
        <p14:creationId xmlns:p14="http://schemas.microsoft.com/office/powerpoint/2010/main" val="167083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200400" y="-24442"/>
            <a:ext cx="5539453" cy="5410200"/>
          </a:xfrm>
          <a:prstGeom prst="rect">
            <a:avLst/>
          </a:prstGeom>
        </p:spPr>
      </p:pic>
      <p:sp>
        <p:nvSpPr>
          <p:cNvPr id="4" name="Title 3"/>
          <p:cNvSpPr>
            <a:spLocks noGrp="1"/>
          </p:cNvSpPr>
          <p:nvPr>
            <p:ph type="title"/>
          </p:nvPr>
        </p:nvSpPr>
        <p:spPr/>
        <p:txBody>
          <a:bodyPr/>
          <a:lstStyle/>
          <a:p>
            <a:r>
              <a:rPr lang="en-US" dirty="0" smtClean="0"/>
              <a:t>Prevention options For Managers and Organizations</a:t>
            </a:r>
            <a:endParaRPr lang="en-US" dirty="0"/>
          </a:p>
        </p:txBody>
      </p:sp>
    </p:spTree>
    <p:extLst>
      <p:ext uri="{BB962C8B-B14F-4D97-AF65-F5344CB8AC3E}">
        <p14:creationId xmlns:p14="http://schemas.microsoft.com/office/powerpoint/2010/main" val="991096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571" y="381000"/>
            <a:ext cx="5142857" cy="5142857"/>
          </a:xfrm>
          <a:prstGeom prst="rect">
            <a:avLst/>
          </a:prstGeom>
        </p:spPr>
      </p:pic>
    </p:spTree>
    <p:extLst>
      <p:ext uri="{BB962C8B-B14F-4D97-AF65-F5344CB8AC3E}">
        <p14:creationId xmlns:p14="http://schemas.microsoft.com/office/powerpoint/2010/main" val="35144429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normAutofit/>
          </a:bodyPr>
          <a:lstStyle/>
          <a:p>
            <a:r>
              <a:rPr lang="en-US" dirty="0" smtClean="0">
                <a:solidFill>
                  <a:schemeClr val="bg1"/>
                </a:solidFill>
              </a:rPr>
              <a:t>Increase Your Field of Vision</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876" y="1779524"/>
            <a:ext cx="4772248" cy="3586163"/>
          </a:xfrm>
          <a:prstGeom prst="rect">
            <a:avLst/>
          </a:prstGeom>
        </p:spPr>
      </p:pic>
    </p:spTree>
    <p:extLst>
      <p:ext uri="{BB962C8B-B14F-4D97-AF65-F5344CB8AC3E}">
        <p14:creationId xmlns:p14="http://schemas.microsoft.com/office/powerpoint/2010/main" val="8734516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normAutofit/>
          </a:bodyPr>
          <a:lstStyle/>
          <a:p>
            <a:r>
              <a:rPr lang="en-US" dirty="0" smtClean="0">
                <a:solidFill>
                  <a:schemeClr val="bg1"/>
                </a:solidFill>
              </a:rPr>
              <a:t>Take a Preventive Approach</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942" y="1676400"/>
            <a:ext cx="6196124" cy="3339653"/>
          </a:xfrm>
          <a:prstGeom prst="rect">
            <a:avLst/>
          </a:prstGeom>
        </p:spPr>
      </p:pic>
    </p:spTree>
    <p:extLst>
      <p:ext uri="{BB962C8B-B14F-4D97-AF65-F5344CB8AC3E}">
        <p14:creationId xmlns:p14="http://schemas.microsoft.com/office/powerpoint/2010/main" val="1924161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200400" y="-24442"/>
            <a:ext cx="5539453" cy="5410200"/>
          </a:xfrm>
          <a:prstGeom prst="rect">
            <a:avLst/>
          </a:prstGeom>
        </p:spPr>
      </p:pic>
      <p:sp>
        <p:nvSpPr>
          <p:cNvPr id="2" name="Title 1"/>
          <p:cNvSpPr>
            <a:spLocks noGrp="1"/>
          </p:cNvSpPr>
          <p:nvPr>
            <p:ph type="title"/>
          </p:nvPr>
        </p:nvSpPr>
        <p:spPr/>
        <p:txBody>
          <a:bodyPr/>
          <a:lstStyle/>
          <a:p>
            <a:r>
              <a:rPr lang="en-US" dirty="0" smtClean="0"/>
              <a:t>If this hit home (even a little bit)…</a:t>
            </a:r>
            <a:endParaRPr lang="en-US" dirty="0"/>
          </a:p>
        </p:txBody>
      </p:sp>
    </p:spTree>
    <p:extLst>
      <p:ext uri="{BB962C8B-B14F-4D97-AF65-F5344CB8AC3E}">
        <p14:creationId xmlns:p14="http://schemas.microsoft.com/office/powerpoint/2010/main" val="19638855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4" name="Title 3"/>
          <p:cNvSpPr>
            <a:spLocks noGrp="1"/>
          </p:cNvSpPr>
          <p:nvPr>
            <p:ph type="title"/>
          </p:nvPr>
        </p:nvSpPr>
        <p:spPr/>
        <p:txBody>
          <a:bodyPr/>
          <a:lstStyle/>
          <a:p>
            <a:r>
              <a:rPr lang="en-US" dirty="0" smtClean="0">
                <a:solidFill>
                  <a:schemeClr val="bg1"/>
                </a:solidFill>
              </a:rPr>
              <a:t>Get In Touch With Us</a:t>
            </a:r>
            <a:endParaRPr lang="en-US" dirty="0">
              <a:solidFill>
                <a:schemeClr val="bg1"/>
              </a:solidFill>
            </a:endParaRPr>
          </a:p>
        </p:txBody>
      </p:sp>
      <p:sp>
        <p:nvSpPr>
          <p:cNvPr id="5" name="Content Placeholder 4"/>
          <p:cNvSpPr>
            <a:spLocks noGrp="1"/>
          </p:cNvSpPr>
          <p:nvPr>
            <p:ph idx="1"/>
          </p:nvPr>
        </p:nvSpPr>
        <p:spPr/>
        <p:txBody>
          <a:bodyPr>
            <a:normAutofit lnSpcReduction="10000"/>
          </a:bodyPr>
          <a:lstStyle/>
          <a:p>
            <a:r>
              <a:rPr lang="en-US" b="1" dirty="0" smtClean="0">
                <a:solidFill>
                  <a:schemeClr val="bg1"/>
                </a:solidFill>
              </a:rPr>
              <a:t>Website:</a:t>
            </a:r>
            <a:r>
              <a:rPr lang="en-US" dirty="0" smtClean="0">
                <a:solidFill>
                  <a:schemeClr val="bg1"/>
                </a:solidFill>
              </a:rPr>
              <a:t>  http://www.itburnout.org</a:t>
            </a:r>
          </a:p>
          <a:p>
            <a:endParaRPr lang="en-US" b="1" dirty="0" smtClean="0">
              <a:solidFill>
                <a:schemeClr val="bg1"/>
              </a:solidFill>
            </a:endParaRPr>
          </a:p>
          <a:p>
            <a:r>
              <a:rPr lang="en-US" b="1" dirty="0" smtClean="0">
                <a:solidFill>
                  <a:schemeClr val="bg1"/>
                </a:solidFill>
              </a:rPr>
              <a:t>Email:</a:t>
            </a:r>
            <a:r>
              <a:rPr lang="en-US" dirty="0" smtClean="0">
                <a:solidFill>
                  <a:schemeClr val="bg1"/>
                </a:solidFill>
              </a:rPr>
              <a:t>  info@itburnout.org</a:t>
            </a:r>
          </a:p>
          <a:p>
            <a:endParaRPr lang="en-US" b="1" dirty="0" smtClean="0">
              <a:solidFill>
                <a:schemeClr val="bg1"/>
              </a:solidFill>
            </a:endParaRPr>
          </a:p>
          <a:p>
            <a:r>
              <a:rPr lang="en-US" b="1" dirty="0" smtClean="0">
                <a:solidFill>
                  <a:schemeClr val="bg1"/>
                </a:solidFill>
              </a:rPr>
              <a:t>Twitter:</a:t>
            </a:r>
            <a:r>
              <a:rPr lang="en-US" dirty="0" smtClean="0">
                <a:solidFill>
                  <a:schemeClr val="bg1"/>
                </a:solidFill>
              </a:rPr>
              <a:t>  @</a:t>
            </a:r>
            <a:r>
              <a:rPr lang="en-US" dirty="0" err="1" smtClean="0">
                <a:solidFill>
                  <a:schemeClr val="bg1"/>
                </a:solidFill>
              </a:rPr>
              <a:t>itburnoutdotorg</a:t>
            </a:r>
            <a:r>
              <a:rPr lang="en-US" dirty="0" smtClean="0">
                <a:solidFill>
                  <a:schemeClr val="bg1"/>
                </a:solidFill>
              </a:rPr>
              <a:t> (damn Twitter Squatters!)</a:t>
            </a:r>
          </a:p>
          <a:p>
            <a:endParaRPr lang="en-US" b="1" dirty="0" smtClean="0">
              <a:solidFill>
                <a:schemeClr val="bg1"/>
              </a:solidFill>
            </a:endParaRPr>
          </a:p>
          <a:p>
            <a:r>
              <a:rPr lang="en-US" b="1" dirty="0" smtClean="0">
                <a:solidFill>
                  <a:schemeClr val="bg1"/>
                </a:solidFill>
              </a:rPr>
              <a:t>Facebook:</a:t>
            </a:r>
            <a:r>
              <a:rPr lang="en-US" dirty="0" smtClean="0">
                <a:solidFill>
                  <a:schemeClr val="bg1"/>
                </a:solidFill>
              </a:rPr>
              <a:t>  /</a:t>
            </a:r>
            <a:r>
              <a:rPr lang="en-US" dirty="0" err="1" smtClean="0">
                <a:solidFill>
                  <a:schemeClr val="bg1"/>
                </a:solidFill>
              </a:rPr>
              <a:t>ITBurnoutPrevention</a:t>
            </a:r>
            <a:endParaRPr lang="en-US" dirty="0">
              <a:solidFill>
                <a:schemeClr val="bg1"/>
              </a:solidFill>
            </a:endParaRPr>
          </a:p>
        </p:txBody>
      </p:sp>
    </p:spTree>
    <p:extLst>
      <p:ext uri="{BB962C8B-B14F-4D97-AF65-F5344CB8AC3E}">
        <p14:creationId xmlns:p14="http://schemas.microsoft.com/office/powerpoint/2010/main" val="36962043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4" name="Title 3"/>
          <p:cNvSpPr>
            <a:spLocks noGrp="1"/>
          </p:cNvSpPr>
          <p:nvPr>
            <p:ph type="title"/>
          </p:nvPr>
        </p:nvSpPr>
        <p:spPr/>
        <p:txBody>
          <a:bodyPr/>
          <a:lstStyle/>
          <a:p>
            <a:r>
              <a:rPr lang="en-US" dirty="0" smtClean="0">
                <a:solidFill>
                  <a:schemeClr val="bg1"/>
                </a:solidFill>
              </a:rPr>
              <a:t>In Memoriam</a:t>
            </a:r>
            <a:endParaRPr lang="en-US" dirty="0">
              <a:solidFill>
                <a:schemeClr val="bg1"/>
              </a:solidFill>
            </a:endParaRPr>
          </a:p>
        </p:txBody>
      </p:sp>
      <p:sp>
        <p:nvSpPr>
          <p:cNvPr id="5" name="Content Placeholder 4"/>
          <p:cNvSpPr>
            <a:spLocks noGrp="1"/>
          </p:cNvSpPr>
          <p:nvPr>
            <p:ph idx="1"/>
          </p:nvPr>
        </p:nvSpPr>
        <p:spPr>
          <a:xfrm>
            <a:off x="304800" y="1600200"/>
            <a:ext cx="8534400" cy="4525963"/>
          </a:xfrm>
        </p:spPr>
        <p:txBody>
          <a:bodyPr>
            <a:normAutofit/>
          </a:bodyPr>
          <a:lstStyle/>
          <a:p>
            <a:pPr marL="0" indent="0" algn="ctr">
              <a:buNone/>
            </a:pPr>
            <a:r>
              <a:rPr lang="en-US" dirty="0" smtClean="0">
                <a:solidFill>
                  <a:schemeClr val="bg1"/>
                </a:solidFill>
              </a:rPr>
              <a:t>Sometimes we just do not know why.  We can speculate, but in the end…  does it really matter ?</a:t>
            </a:r>
            <a:endParaRPr lang="en-US"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895600"/>
            <a:ext cx="2131819" cy="32004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3200" y="2895600"/>
            <a:ext cx="2305763" cy="32004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9607" y="2895600"/>
            <a:ext cx="3750606" cy="2498842"/>
          </a:xfrm>
          <a:prstGeom prst="rect">
            <a:avLst/>
          </a:prstGeom>
        </p:spPr>
      </p:pic>
      <p:sp>
        <p:nvSpPr>
          <p:cNvPr id="8" name="TextBox 7"/>
          <p:cNvSpPr txBox="1"/>
          <p:nvPr/>
        </p:nvSpPr>
        <p:spPr>
          <a:xfrm>
            <a:off x="304800" y="6015487"/>
            <a:ext cx="2131819" cy="830997"/>
          </a:xfrm>
          <a:prstGeom prst="rect">
            <a:avLst/>
          </a:prstGeom>
          <a:noFill/>
        </p:spPr>
        <p:txBody>
          <a:bodyPr wrap="square" rtlCol="0">
            <a:spAutoFit/>
          </a:bodyPr>
          <a:lstStyle/>
          <a:p>
            <a:pPr algn="ctr"/>
            <a:r>
              <a:rPr lang="en-US" sz="2400" b="1" dirty="0" smtClean="0">
                <a:solidFill>
                  <a:schemeClr val="bg1"/>
                </a:solidFill>
              </a:rPr>
              <a:t>Len </a:t>
            </a:r>
            <a:r>
              <a:rPr lang="en-US" sz="2400" b="1" dirty="0" err="1" smtClean="0">
                <a:solidFill>
                  <a:schemeClr val="bg1"/>
                </a:solidFill>
              </a:rPr>
              <a:t>Sassaman</a:t>
            </a:r>
            <a:endParaRPr lang="en-US" sz="2400" b="1" dirty="0" smtClean="0">
              <a:solidFill>
                <a:schemeClr val="bg1"/>
              </a:solidFill>
            </a:endParaRPr>
          </a:p>
          <a:p>
            <a:pPr algn="ctr"/>
            <a:r>
              <a:rPr lang="en-US" sz="2400" b="1" dirty="0" smtClean="0">
                <a:solidFill>
                  <a:schemeClr val="bg1"/>
                </a:solidFill>
              </a:rPr>
              <a:t>1980 - 2011</a:t>
            </a:r>
            <a:endParaRPr lang="en-US" sz="2400" b="1" dirty="0">
              <a:solidFill>
                <a:schemeClr val="bg1"/>
              </a:solidFill>
            </a:endParaRPr>
          </a:p>
        </p:txBody>
      </p:sp>
      <p:sp>
        <p:nvSpPr>
          <p:cNvPr id="9" name="TextBox 8"/>
          <p:cNvSpPr txBox="1"/>
          <p:nvPr/>
        </p:nvSpPr>
        <p:spPr>
          <a:xfrm>
            <a:off x="2619607" y="6015487"/>
            <a:ext cx="3750606" cy="830997"/>
          </a:xfrm>
          <a:prstGeom prst="rect">
            <a:avLst/>
          </a:prstGeom>
          <a:noFill/>
        </p:spPr>
        <p:txBody>
          <a:bodyPr wrap="square" rtlCol="0">
            <a:spAutoFit/>
          </a:bodyPr>
          <a:lstStyle/>
          <a:p>
            <a:pPr algn="ctr"/>
            <a:r>
              <a:rPr lang="en-US" sz="2400" b="1" dirty="0" err="1" smtClean="0">
                <a:solidFill>
                  <a:schemeClr val="bg1"/>
                </a:solidFill>
              </a:rPr>
              <a:t>Ilya</a:t>
            </a:r>
            <a:r>
              <a:rPr lang="en-US" sz="2400" b="1" dirty="0" smtClean="0">
                <a:solidFill>
                  <a:schemeClr val="bg1"/>
                </a:solidFill>
              </a:rPr>
              <a:t> </a:t>
            </a:r>
            <a:r>
              <a:rPr lang="en-US" sz="2400" b="1" dirty="0" err="1" smtClean="0">
                <a:solidFill>
                  <a:schemeClr val="bg1"/>
                </a:solidFill>
              </a:rPr>
              <a:t>Zhitomirskiy</a:t>
            </a:r>
            <a:endParaRPr lang="en-US" sz="2400" b="1" dirty="0" smtClean="0">
              <a:solidFill>
                <a:schemeClr val="bg1"/>
              </a:solidFill>
            </a:endParaRPr>
          </a:p>
          <a:p>
            <a:pPr algn="ctr"/>
            <a:r>
              <a:rPr lang="en-US" sz="2400" b="1" dirty="0" smtClean="0">
                <a:solidFill>
                  <a:schemeClr val="bg1"/>
                </a:solidFill>
              </a:rPr>
              <a:t>1989 - 2011</a:t>
            </a:r>
            <a:endParaRPr lang="en-US" sz="2400" b="1" dirty="0">
              <a:solidFill>
                <a:schemeClr val="bg1"/>
              </a:solidFill>
            </a:endParaRPr>
          </a:p>
        </p:txBody>
      </p:sp>
      <p:sp>
        <p:nvSpPr>
          <p:cNvPr id="10" name="TextBox 9"/>
          <p:cNvSpPr txBox="1"/>
          <p:nvPr/>
        </p:nvSpPr>
        <p:spPr>
          <a:xfrm>
            <a:off x="6553200" y="6015487"/>
            <a:ext cx="2305763" cy="830997"/>
          </a:xfrm>
          <a:prstGeom prst="rect">
            <a:avLst/>
          </a:prstGeom>
          <a:noFill/>
        </p:spPr>
        <p:txBody>
          <a:bodyPr wrap="square" rtlCol="0">
            <a:spAutoFit/>
          </a:bodyPr>
          <a:lstStyle/>
          <a:p>
            <a:pPr algn="ctr"/>
            <a:r>
              <a:rPr lang="en-US" sz="2400" b="1" dirty="0" smtClean="0">
                <a:solidFill>
                  <a:schemeClr val="bg1"/>
                </a:solidFill>
              </a:rPr>
              <a:t>Aaron Swartz</a:t>
            </a:r>
          </a:p>
          <a:p>
            <a:pPr algn="ctr"/>
            <a:r>
              <a:rPr lang="en-US" sz="2400" b="1" dirty="0" smtClean="0">
                <a:solidFill>
                  <a:schemeClr val="bg1"/>
                </a:solidFill>
              </a:rPr>
              <a:t>1986 - 2013</a:t>
            </a:r>
            <a:endParaRPr lang="en-US" sz="2400" b="1" dirty="0">
              <a:solidFill>
                <a:schemeClr val="bg1"/>
              </a:solidFill>
            </a:endParaRPr>
          </a:p>
        </p:txBody>
      </p:sp>
    </p:spTree>
    <p:extLst>
      <p:ext uri="{BB962C8B-B14F-4D97-AF65-F5344CB8AC3E}">
        <p14:creationId xmlns:p14="http://schemas.microsoft.com/office/powerpoint/2010/main" val="1735066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4" name="Title 3"/>
          <p:cNvSpPr>
            <a:spLocks noGrp="1"/>
          </p:cNvSpPr>
          <p:nvPr>
            <p:ph type="title"/>
          </p:nvPr>
        </p:nvSpPr>
        <p:spPr/>
        <p:txBody>
          <a:bodyPr/>
          <a:lstStyle/>
          <a:p>
            <a:r>
              <a:rPr lang="en-US" dirty="0" smtClean="0">
                <a:solidFill>
                  <a:schemeClr val="bg1"/>
                </a:solidFill>
              </a:rPr>
              <a:t>Questions</a:t>
            </a:r>
            <a:endParaRPr lang="en-US" dirty="0">
              <a:solidFill>
                <a:schemeClr val="bg1"/>
              </a:solidFill>
            </a:endParaRPr>
          </a:p>
        </p:txBody>
      </p:sp>
    </p:spTree>
    <p:extLst>
      <p:ext uri="{BB962C8B-B14F-4D97-AF65-F5344CB8AC3E}">
        <p14:creationId xmlns:p14="http://schemas.microsoft.com/office/powerpoint/2010/main" val="29055137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200400" y="-24442"/>
            <a:ext cx="5539453" cy="5410200"/>
          </a:xfrm>
          <a:prstGeom prst="rect">
            <a:avLst/>
          </a:prstGeom>
        </p:spPr>
      </p:pic>
      <p:sp>
        <p:nvSpPr>
          <p:cNvPr id="4" name="Title 3"/>
          <p:cNvSpPr>
            <a:spLocks noGrp="1"/>
          </p:cNvSpPr>
          <p:nvPr>
            <p:ph type="title"/>
          </p:nvPr>
        </p:nvSpPr>
        <p:spPr/>
        <p:txBody>
          <a:bodyPr/>
          <a:lstStyle/>
          <a:p>
            <a:r>
              <a:rPr lang="en-US" dirty="0" smtClean="0"/>
              <a:t>Who Are We?</a:t>
            </a:r>
            <a:endParaRPr lang="en-US" dirty="0"/>
          </a:p>
        </p:txBody>
      </p:sp>
    </p:spTree>
    <p:extLst>
      <p:ext uri="{BB962C8B-B14F-4D97-AF65-F5344CB8AC3E}">
        <p14:creationId xmlns:p14="http://schemas.microsoft.com/office/powerpoint/2010/main" val="310121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Security Burnout Working Panel</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38300"/>
            <a:ext cx="1727200" cy="1295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037114"/>
            <a:ext cx="1727200" cy="129540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9976" b="41565"/>
          <a:stretch/>
        </p:blipFill>
        <p:spPr>
          <a:xfrm>
            <a:off x="7162801" y="3037114"/>
            <a:ext cx="1727199" cy="1295400"/>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16353" b="33597"/>
          <a:stretch/>
        </p:blipFill>
        <p:spPr>
          <a:xfrm>
            <a:off x="7162800" y="1638300"/>
            <a:ext cx="1727200" cy="12954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800" y="4495801"/>
            <a:ext cx="1727200" cy="1295400"/>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t="6129" b="6129"/>
          <a:stretch/>
        </p:blipFill>
        <p:spPr>
          <a:xfrm>
            <a:off x="7162800" y="4495801"/>
            <a:ext cx="1714500" cy="1295400"/>
          </a:xfrm>
          <a:prstGeom prst="rect">
            <a:avLst/>
          </a:prstGeom>
        </p:spPr>
      </p:pic>
      <p:sp>
        <p:nvSpPr>
          <p:cNvPr id="11" name="TextBox 10"/>
          <p:cNvSpPr txBox="1"/>
          <p:nvPr/>
        </p:nvSpPr>
        <p:spPr>
          <a:xfrm>
            <a:off x="2133600" y="1824335"/>
            <a:ext cx="2133600" cy="646331"/>
          </a:xfrm>
          <a:prstGeom prst="rect">
            <a:avLst/>
          </a:prstGeom>
          <a:noFill/>
        </p:spPr>
        <p:txBody>
          <a:bodyPr wrap="square" rtlCol="0">
            <a:spAutoFit/>
          </a:bodyPr>
          <a:lstStyle/>
          <a:p>
            <a:r>
              <a:rPr lang="en-US" b="1" dirty="0" smtClean="0">
                <a:solidFill>
                  <a:schemeClr val="bg1"/>
                </a:solidFill>
              </a:rPr>
              <a:t>Jack Daniel</a:t>
            </a:r>
          </a:p>
          <a:p>
            <a:r>
              <a:rPr lang="en-US" dirty="0" smtClean="0">
                <a:solidFill>
                  <a:schemeClr val="bg1"/>
                </a:solidFill>
              </a:rPr>
              <a:t>@</a:t>
            </a:r>
            <a:r>
              <a:rPr lang="en-US" dirty="0" err="1" smtClean="0">
                <a:solidFill>
                  <a:schemeClr val="bg1"/>
                </a:solidFill>
              </a:rPr>
              <a:t>jack_daniel</a:t>
            </a:r>
            <a:endParaRPr lang="en-US" dirty="0" smtClean="0">
              <a:solidFill>
                <a:schemeClr val="bg1"/>
              </a:solidFill>
            </a:endParaRPr>
          </a:p>
        </p:txBody>
      </p:sp>
      <p:sp>
        <p:nvSpPr>
          <p:cNvPr id="12" name="TextBox 11"/>
          <p:cNvSpPr txBox="1"/>
          <p:nvPr/>
        </p:nvSpPr>
        <p:spPr>
          <a:xfrm>
            <a:off x="2133600" y="3223149"/>
            <a:ext cx="2133600" cy="646331"/>
          </a:xfrm>
          <a:prstGeom prst="rect">
            <a:avLst/>
          </a:prstGeom>
          <a:noFill/>
        </p:spPr>
        <p:txBody>
          <a:bodyPr wrap="square" rtlCol="0">
            <a:spAutoFit/>
          </a:bodyPr>
          <a:lstStyle/>
          <a:p>
            <a:r>
              <a:rPr lang="en-US" b="1" dirty="0" smtClean="0">
                <a:solidFill>
                  <a:schemeClr val="bg1"/>
                </a:solidFill>
              </a:rPr>
              <a:t>Stacy Thayer</a:t>
            </a:r>
          </a:p>
          <a:p>
            <a:r>
              <a:rPr lang="en-US" dirty="0" smtClean="0">
                <a:solidFill>
                  <a:schemeClr val="bg1"/>
                </a:solidFill>
              </a:rPr>
              <a:t>@</a:t>
            </a:r>
            <a:r>
              <a:rPr lang="en-US" dirty="0" err="1" smtClean="0">
                <a:solidFill>
                  <a:schemeClr val="bg1"/>
                </a:solidFill>
              </a:rPr>
              <a:t>stacythayer</a:t>
            </a:r>
            <a:endParaRPr lang="en-US" dirty="0" smtClean="0">
              <a:solidFill>
                <a:schemeClr val="bg1"/>
              </a:solidFill>
            </a:endParaRPr>
          </a:p>
        </p:txBody>
      </p:sp>
      <p:sp>
        <p:nvSpPr>
          <p:cNvPr id="13" name="TextBox 12"/>
          <p:cNvSpPr txBox="1"/>
          <p:nvPr/>
        </p:nvSpPr>
        <p:spPr>
          <a:xfrm>
            <a:off x="2133600" y="4820335"/>
            <a:ext cx="2133600" cy="646331"/>
          </a:xfrm>
          <a:prstGeom prst="rect">
            <a:avLst/>
          </a:prstGeom>
          <a:noFill/>
        </p:spPr>
        <p:txBody>
          <a:bodyPr wrap="square" rtlCol="0">
            <a:spAutoFit/>
          </a:bodyPr>
          <a:lstStyle/>
          <a:p>
            <a:r>
              <a:rPr lang="en-US" b="1" dirty="0" smtClean="0">
                <a:solidFill>
                  <a:schemeClr val="bg1"/>
                </a:solidFill>
              </a:rPr>
              <a:t>Josh </a:t>
            </a:r>
            <a:r>
              <a:rPr lang="en-US" b="1" dirty="0" err="1" smtClean="0">
                <a:solidFill>
                  <a:schemeClr val="bg1"/>
                </a:solidFill>
              </a:rPr>
              <a:t>Corman</a:t>
            </a:r>
            <a:endParaRPr lang="en-US" b="1" dirty="0" smtClean="0">
              <a:solidFill>
                <a:schemeClr val="bg1"/>
              </a:solidFill>
            </a:endParaRPr>
          </a:p>
          <a:p>
            <a:r>
              <a:rPr lang="en-US" dirty="0" smtClean="0">
                <a:solidFill>
                  <a:schemeClr val="bg1"/>
                </a:solidFill>
              </a:rPr>
              <a:t>@</a:t>
            </a:r>
            <a:r>
              <a:rPr lang="en-US" dirty="0" err="1" smtClean="0">
                <a:solidFill>
                  <a:schemeClr val="bg1"/>
                </a:solidFill>
              </a:rPr>
              <a:t>joshcorman</a:t>
            </a:r>
            <a:endParaRPr lang="en-US" dirty="0" smtClean="0">
              <a:solidFill>
                <a:schemeClr val="bg1"/>
              </a:solidFill>
            </a:endParaRPr>
          </a:p>
        </p:txBody>
      </p:sp>
      <p:sp>
        <p:nvSpPr>
          <p:cNvPr id="14" name="TextBox 13"/>
          <p:cNvSpPr txBox="1"/>
          <p:nvPr/>
        </p:nvSpPr>
        <p:spPr>
          <a:xfrm>
            <a:off x="4876800" y="1827740"/>
            <a:ext cx="2133600" cy="646331"/>
          </a:xfrm>
          <a:prstGeom prst="rect">
            <a:avLst/>
          </a:prstGeom>
          <a:noFill/>
        </p:spPr>
        <p:txBody>
          <a:bodyPr wrap="square" rtlCol="0">
            <a:spAutoFit/>
          </a:bodyPr>
          <a:lstStyle/>
          <a:p>
            <a:pPr algn="r"/>
            <a:r>
              <a:rPr lang="en-US" b="1" dirty="0" smtClean="0">
                <a:solidFill>
                  <a:schemeClr val="bg1"/>
                </a:solidFill>
              </a:rPr>
              <a:t>Martin </a:t>
            </a:r>
            <a:r>
              <a:rPr lang="en-US" b="1" dirty="0" err="1" smtClean="0">
                <a:solidFill>
                  <a:schemeClr val="bg1"/>
                </a:solidFill>
              </a:rPr>
              <a:t>McKeay</a:t>
            </a:r>
            <a:endParaRPr lang="en-US" b="1" dirty="0" smtClean="0">
              <a:solidFill>
                <a:schemeClr val="bg1"/>
              </a:solidFill>
            </a:endParaRPr>
          </a:p>
          <a:p>
            <a:pPr algn="r"/>
            <a:r>
              <a:rPr lang="en-US" dirty="0" smtClean="0">
                <a:solidFill>
                  <a:schemeClr val="bg1"/>
                </a:solidFill>
              </a:rPr>
              <a:t>@</a:t>
            </a:r>
            <a:r>
              <a:rPr lang="en-US" dirty="0" err="1" smtClean="0">
                <a:solidFill>
                  <a:schemeClr val="bg1"/>
                </a:solidFill>
              </a:rPr>
              <a:t>mckeay</a:t>
            </a:r>
            <a:endParaRPr lang="en-US" dirty="0" smtClean="0">
              <a:solidFill>
                <a:schemeClr val="bg1"/>
              </a:solidFill>
            </a:endParaRPr>
          </a:p>
        </p:txBody>
      </p:sp>
      <p:sp>
        <p:nvSpPr>
          <p:cNvPr id="15" name="TextBox 14"/>
          <p:cNvSpPr txBox="1"/>
          <p:nvPr/>
        </p:nvSpPr>
        <p:spPr>
          <a:xfrm>
            <a:off x="4876800" y="3226554"/>
            <a:ext cx="2133600" cy="646331"/>
          </a:xfrm>
          <a:prstGeom prst="rect">
            <a:avLst/>
          </a:prstGeom>
          <a:noFill/>
        </p:spPr>
        <p:txBody>
          <a:bodyPr wrap="square" rtlCol="0">
            <a:spAutoFit/>
          </a:bodyPr>
          <a:lstStyle/>
          <a:p>
            <a:pPr algn="r"/>
            <a:r>
              <a:rPr lang="en-US" b="1" dirty="0" smtClean="0">
                <a:solidFill>
                  <a:schemeClr val="bg1"/>
                </a:solidFill>
              </a:rPr>
              <a:t>Gal </a:t>
            </a:r>
            <a:r>
              <a:rPr lang="en-US" b="1" dirty="0" err="1" smtClean="0">
                <a:solidFill>
                  <a:schemeClr val="bg1"/>
                </a:solidFill>
              </a:rPr>
              <a:t>Shpantzer</a:t>
            </a:r>
            <a:endParaRPr lang="en-US" b="1" dirty="0" smtClean="0">
              <a:solidFill>
                <a:schemeClr val="bg1"/>
              </a:solidFill>
            </a:endParaRPr>
          </a:p>
          <a:p>
            <a:pPr algn="r"/>
            <a:r>
              <a:rPr lang="en-US" dirty="0" smtClean="0">
                <a:solidFill>
                  <a:schemeClr val="bg1"/>
                </a:solidFill>
              </a:rPr>
              <a:t>@</a:t>
            </a:r>
            <a:r>
              <a:rPr lang="en-US" dirty="0" err="1" smtClean="0">
                <a:solidFill>
                  <a:schemeClr val="bg1"/>
                </a:solidFill>
              </a:rPr>
              <a:t>shpantzer</a:t>
            </a:r>
            <a:endParaRPr lang="en-US" dirty="0" smtClean="0">
              <a:solidFill>
                <a:schemeClr val="bg1"/>
              </a:solidFill>
            </a:endParaRPr>
          </a:p>
        </p:txBody>
      </p:sp>
      <p:sp>
        <p:nvSpPr>
          <p:cNvPr id="16" name="TextBox 15"/>
          <p:cNvSpPr txBox="1"/>
          <p:nvPr/>
        </p:nvSpPr>
        <p:spPr>
          <a:xfrm>
            <a:off x="4876800" y="4823740"/>
            <a:ext cx="2133600" cy="646331"/>
          </a:xfrm>
          <a:prstGeom prst="rect">
            <a:avLst/>
          </a:prstGeom>
          <a:noFill/>
        </p:spPr>
        <p:txBody>
          <a:bodyPr wrap="square" rtlCol="0">
            <a:spAutoFit/>
          </a:bodyPr>
          <a:lstStyle/>
          <a:p>
            <a:pPr algn="r"/>
            <a:r>
              <a:rPr lang="en-US" b="1" dirty="0" smtClean="0">
                <a:solidFill>
                  <a:schemeClr val="bg1"/>
                </a:solidFill>
              </a:rPr>
              <a:t>K.C. </a:t>
            </a:r>
            <a:r>
              <a:rPr lang="en-US" b="1" dirty="0" err="1" smtClean="0">
                <a:solidFill>
                  <a:schemeClr val="bg1"/>
                </a:solidFill>
              </a:rPr>
              <a:t>Yerrid</a:t>
            </a:r>
            <a:endParaRPr lang="en-US" b="1" dirty="0" smtClean="0">
              <a:solidFill>
                <a:schemeClr val="bg1"/>
              </a:solidFill>
            </a:endParaRPr>
          </a:p>
          <a:p>
            <a:pPr algn="r"/>
            <a:r>
              <a:rPr lang="en-US" dirty="0" smtClean="0">
                <a:solidFill>
                  <a:schemeClr val="bg1"/>
                </a:solidFill>
              </a:rPr>
              <a:t>@K0nsp1racy</a:t>
            </a:r>
          </a:p>
        </p:txBody>
      </p:sp>
      <p:sp>
        <p:nvSpPr>
          <p:cNvPr id="3" name="TextBox 2"/>
          <p:cNvSpPr txBox="1"/>
          <p:nvPr/>
        </p:nvSpPr>
        <p:spPr>
          <a:xfrm>
            <a:off x="2895600" y="6216134"/>
            <a:ext cx="3494931"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secburnout</a:t>
            </a:r>
            <a:r>
              <a:rPr lang="en-US" dirty="0" smtClean="0">
                <a:solidFill>
                  <a:schemeClr val="bg1"/>
                </a:solidFill>
              </a:rPr>
              <a:t> or @</a:t>
            </a:r>
            <a:r>
              <a:rPr lang="en-US" dirty="0" err="1" smtClean="0">
                <a:solidFill>
                  <a:schemeClr val="bg1"/>
                </a:solidFill>
              </a:rPr>
              <a:t>itburnoutdotorg</a:t>
            </a:r>
            <a:endParaRPr lang="en-US" dirty="0">
              <a:solidFill>
                <a:schemeClr val="bg1"/>
              </a:solidFill>
            </a:endParaRPr>
          </a:p>
        </p:txBody>
      </p:sp>
    </p:spTree>
    <p:extLst>
      <p:ext uri="{BB962C8B-B14F-4D97-AF65-F5344CB8AC3E}">
        <p14:creationId xmlns:p14="http://schemas.microsoft.com/office/powerpoint/2010/main" val="3742612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What do we mean by burnout?</a:t>
            </a:r>
            <a:endParaRPr lang="en-US"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286" y="1447800"/>
            <a:ext cx="4538091" cy="3276600"/>
          </a:xfrm>
          <a:prstGeom prst="rect">
            <a:avLst/>
          </a:prstGeom>
        </p:spPr>
      </p:pic>
    </p:spTree>
    <p:extLst>
      <p:ext uri="{BB962C8B-B14F-4D97-AF65-F5344CB8AC3E}">
        <p14:creationId xmlns:p14="http://schemas.microsoft.com/office/powerpoint/2010/main" val="2503249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What do we mean by burnout?</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6" y="1447800"/>
            <a:ext cx="4538091" cy="3276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72" y="4097974"/>
            <a:ext cx="3951514" cy="2566720"/>
          </a:xfrm>
          <a:prstGeom prst="rect">
            <a:avLst/>
          </a:prstGeom>
        </p:spPr>
      </p:pic>
    </p:spTree>
    <p:extLst>
      <p:ext uri="{BB962C8B-B14F-4D97-AF65-F5344CB8AC3E}">
        <p14:creationId xmlns:p14="http://schemas.microsoft.com/office/powerpoint/2010/main" val="3667284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22258"/>
            <a:ext cx="9144000" cy="2944368"/>
          </a:xfrm>
          <a:prstGeom prst="rect">
            <a:avLst/>
          </a:prstGeom>
        </p:spPr>
      </p:pic>
      <p:sp>
        <p:nvSpPr>
          <p:cNvPr id="2" name="Title 1"/>
          <p:cNvSpPr>
            <a:spLocks noGrp="1"/>
          </p:cNvSpPr>
          <p:nvPr>
            <p:ph type="title"/>
          </p:nvPr>
        </p:nvSpPr>
        <p:spPr/>
        <p:txBody>
          <a:bodyPr/>
          <a:lstStyle/>
          <a:p>
            <a:r>
              <a:rPr lang="en-US" dirty="0" smtClean="0">
                <a:solidFill>
                  <a:schemeClr val="bg1"/>
                </a:solidFill>
              </a:rPr>
              <a:t>What do we mean by burnout?</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828800"/>
            <a:ext cx="4648200" cy="46741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286" y="1447800"/>
            <a:ext cx="4538091" cy="32766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72" y="4097974"/>
            <a:ext cx="3951514" cy="2566720"/>
          </a:xfrm>
          <a:prstGeom prst="rect">
            <a:avLst/>
          </a:prstGeom>
        </p:spPr>
      </p:pic>
    </p:spTree>
    <p:extLst>
      <p:ext uri="{BB962C8B-B14F-4D97-AF65-F5344CB8AC3E}">
        <p14:creationId xmlns:p14="http://schemas.microsoft.com/office/powerpoint/2010/main" val="7924997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12055</TotalTime>
  <Words>1933</Words>
  <Application>Microsoft Office PowerPoint</Application>
  <PresentationFormat>On-screen Show (4:3)</PresentationFormat>
  <Paragraphs>176</Paragraphs>
  <Slides>49</Slides>
  <Notes>12</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It’s Better to Burnout (than to fade away)?</vt:lpstr>
      <vt:lpstr>PowerPoint Presentation</vt:lpstr>
      <vt:lpstr>Let Me Get This Out of the Way</vt:lpstr>
      <vt:lpstr>Who Are We?</vt:lpstr>
      <vt:lpstr>Security Burnout Working Panel</vt:lpstr>
      <vt:lpstr>What do we mean by burnout?</vt:lpstr>
      <vt:lpstr>What do we mean by burnout?</vt:lpstr>
      <vt:lpstr>What do we mean by burnout?</vt:lpstr>
      <vt:lpstr>What do we mean by burnout?</vt:lpstr>
      <vt:lpstr>PowerPoint Presentation</vt:lpstr>
      <vt:lpstr>PowerPoint Presentation</vt:lpstr>
      <vt:lpstr>We’re Here to Help, But…</vt:lpstr>
      <vt:lpstr>Clinical Definition of Burnout</vt:lpstr>
      <vt:lpstr>Some folks say…</vt:lpstr>
      <vt:lpstr>Aren’t you just being a bunch of…</vt:lpstr>
      <vt:lpstr>Hear us out…</vt:lpstr>
      <vt:lpstr>Burnout is well-documented in other human service professions…</vt:lpstr>
      <vt:lpstr>PowerPoint Presentation</vt:lpstr>
      <vt:lpstr>What Causes Occupational Burnout?</vt:lpstr>
      <vt:lpstr>What Causes Burnout?</vt:lpstr>
      <vt:lpstr>What Causes Burnout?</vt:lpstr>
      <vt:lpstr>Work Overload</vt:lpstr>
      <vt:lpstr>Lack of Control</vt:lpstr>
      <vt:lpstr>Insufficient Reward</vt:lpstr>
      <vt:lpstr>Breakdown of Community</vt:lpstr>
      <vt:lpstr>Absence of Fairness</vt:lpstr>
      <vt:lpstr>Conflicting Values</vt:lpstr>
      <vt:lpstr>PowerPoint Presentation</vt:lpstr>
      <vt:lpstr>Research Findings Thus Far</vt:lpstr>
      <vt:lpstr>Research on Occupational Burnout in Information Security</vt:lpstr>
      <vt:lpstr>1st Survey By The Numbers</vt:lpstr>
      <vt:lpstr>Key Findings From 1st Survey</vt:lpstr>
      <vt:lpstr>About the 2nd Survey</vt:lpstr>
      <vt:lpstr>2nd Survey By the Numbers</vt:lpstr>
      <vt:lpstr>How did we stack up?</vt:lpstr>
      <vt:lpstr>Coping Mechanisms For Individuals</vt:lpstr>
      <vt:lpstr>Find Your Niche and Grow!</vt:lpstr>
      <vt:lpstr>Lunch Anyone?</vt:lpstr>
      <vt:lpstr>Destress / Unplug</vt:lpstr>
      <vt:lpstr>And Why Not Give Some Awkward Hugs… </vt:lpstr>
      <vt:lpstr>Prevention options For Managers and Organizations</vt:lpstr>
      <vt:lpstr>PowerPoint Presentation</vt:lpstr>
      <vt:lpstr>Increase Your Field of Vision</vt:lpstr>
      <vt:lpstr>Take a Preventive Approach</vt:lpstr>
      <vt:lpstr>If this hit home (even a little bit)…</vt:lpstr>
      <vt:lpstr>Get In Touch With Us</vt:lpstr>
      <vt:lpstr>In Memoriam</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KC</dc:creator>
  <cp:lastModifiedBy>Yerrid, K.C. (Charlotte)</cp:lastModifiedBy>
  <cp:revision>102</cp:revision>
  <dcterms:created xsi:type="dcterms:W3CDTF">2012-03-10T16:27:27Z</dcterms:created>
  <dcterms:modified xsi:type="dcterms:W3CDTF">2013-04-18T10:45:45Z</dcterms:modified>
</cp:coreProperties>
</file>